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 id="282" r:id="rId27"/>
    <p:sldId id="283" r:id="rId28"/>
    <p:sldId id="284" r:id="rId29"/>
    <p:sldId id="313" r:id="rId30"/>
    <p:sldId id="316" r:id="rId31"/>
    <p:sldId id="315" r:id="rId32"/>
    <p:sldId id="286" r:id="rId33"/>
    <p:sldId id="287" r:id="rId34"/>
    <p:sldId id="288" r:id="rId35"/>
    <p:sldId id="309" r:id="rId36"/>
    <p:sldId id="298" r:id="rId37"/>
    <p:sldId id="289" r:id="rId38"/>
    <p:sldId id="299" r:id="rId39"/>
    <p:sldId id="290" r:id="rId40"/>
    <p:sldId id="291" r:id="rId41"/>
    <p:sldId id="292" r:id="rId42"/>
    <p:sldId id="294" r:id="rId43"/>
    <p:sldId id="311" r:id="rId44"/>
    <p:sldId id="310" r:id="rId45"/>
    <p:sldId id="293" r:id="rId46"/>
    <p:sldId id="295" r:id="rId47"/>
    <p:sldId id="308" r:id="rId48"/>
    <p:sldId id="301" r:id="rId49"/>
    <p:sldId id="307" r:id="rId50"/>
    <p:sldId id="303" r:id="rId51"/>
    <p:sldId id="306" r:id="rId52"/>
    <p:sldId id="317" r:id="rId53"/>
  </p:sldIdLst>
  <p:sldSz cx="18288000" cy="10287000"/>
  <p:notesSz cx="6858000" cy="9144000"/>
  <p:embeddedFontLst>
    <p:embeddedFont>
      <p:font typeface="Atkinson Hyperlegible Next" pitchFamily="2"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D1B2"/>
    <a:srgbClr val="E26A53"/>
    <a:srgbClr val="99D0BA"/>
    <a:srgbClr val="0053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6" autoAdjust="0"/>
    <p:restoredTop sz="94698" autoAdjust="0"/>
  </p:normalViewPr>
  <p:slideViewPr>
    <p:cSldViewPr>
      <p:cViewPr varScale="1">
        <p:scale>
          <a:sx n="98" d="100"/>
          <a:sy n="98" d="100"/>
        </p:scale>
        <p:origin x="85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63"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tkinson Hyperlegible Next" pitchFamily="2" charset="77"/>
              </a:defRPr>
            </a:lvl1pPr>
          </a:lstStyle>
          <a:p>
            <a:fld id="{1D8BD707-D9CF-40AE-B4C6-C98DA3205C09}" type="datetimeFigureOut">
              <a:rPr lang="en-US" smtClean="0"/>
              <a:pPr/>
              <a:t>11/2/2026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tkinson Hyperlegible Next" pitchFamily="2" charset="77"/>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tkinson Hyperlegible Next" pitchFamily="2" charset="77"/>
              </a:defRPr>
            </a:lvl1pPr>
          </a:lstStyle>
          <a:p>
            <a:fld id="{B6F15528-21DE-4FAA-801E-634DDDAF4B2B}" type="slidenum">
              <a:rPr lang="en-US" smtClean="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0" i="0" kern="1200">
          <a:solidFill>
            <a:schemeClr val="tx1"/>
          </a:solidFill>
          <a:latin typeface="Atkinson Hyperlegible Next" pitchFamily="2" charset="77"/>
          <a:ea typeface="+mj-ea"/>
          <a:cs typeface="+mj-cs"/>
        </a:defRPr>
      </a:lvl1pPr>
    </p:titleStyle>
    <p:bodyStyle>
      <a:lvl1pPr marL="342900" indent="-342900" algn="l" defTabSz="914400" rtl="0" eaLnBrk="1" latinLnBrk="0" hangingPunct="1">
        <a:spcBef>
          <a:spcPct val="20000"/>
        </a:spcBef>
        <a:buFont typeface="Arial" pitchFamily="34" charset="0"/>
        <a:buChar char="•"/>
        <a:defRPr sz="3200" b="0" i="0" kern="1200">
          <a:solidFill>
            <a:schemeClr val="tx1"/>
          </a:solidFill>
          <a:latin typeface="Atkinson Hyperlegible Next" pitchFamily="2" charset="77"/>
          <a:ea typeface="+mn-ea"/>
          <a:cs typeface="+mn-cs"/>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Atkinson Hyperlegible Next" pitchFamily="2" charset="77"/>
          <a:ea typeface="+mn-ea"/>
          <a:cs typeface="+mn-cs"/>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Atkinson Hyperlegible Next" pitchFamily="2" charset="77"/>
          <a:ea typeface="+mn-ea"/>
          <a:cs typeface="+mn-cs"/>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Atkinson Hyperlegible Next" pitchFamily="2" charset="77"/>
          <a:ea typeface="+mn-ea"/>
          <a:cs typeface="+mn-cs"/>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Atkinson Hyperlegible Next" pitchFamily="2" charset="77"/>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 Id="rId9"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3.svg"/><Relationship Id="rId7" Type="http://schemas.openxmlformats.org/officeDocument/2006/relationships/image" Target="../media/image18.svg"/><Relationship Id="rId2" Type="http://schemas.openxmlformats.org/officeDocument/2006/relationships/image" Target="../media/image14.sv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 Id="rId9" Type="http://schemas.openxmlformats.org/officeDocument/2006/relationships/image" Target="../media/image20.svg"/></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sv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26.svg"/></Relationships>
</file>

<file path=ppt/slides/_rels/slide13.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image" Target="../media/image31.svg"/><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svg"/><Relationship Id="rId9" Type="http://schemas.openxmlformats.org/officeDocument/2006/relationships/image" Target="../media/image41.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31.svg"/><Relationship Id="rId1" Type="http://schemas.openxmlformats.org/officeDocument/2006/relationships/slideLayout" Target="../slideLayouts/slideLayout7.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43.svg"/></Relationships>
</file>

<file path=ppt/slides/_rels/slide20.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sv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svg"/><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svg"/><Relationship Id="rId4" Type="http://schemas.openxmlformats.org/officeDocument/2006/relationships/image" Target="../media/image52.svg"/></Relationships>
</file>

<file path=ppt/slides/_rels/slide25.xml.rels><?xml version="1.0" encoding="UTF-8" standalone="yes"?>
<Relationships xmlns="http://schemas.openxmlformats.org/package/2006/relationships"><Relationship Id="rId2" Type="http://schemas.openxmlformats.org/officeDocument/2006/relationships/image" Target="../media/image55.sv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svg"/><Relationship Id="rId1" Type="http://schemas.openxmlformats.org/officeDocument/2006/relationships/slideLayout" Target="../slideLayouts/slideLayout7.xml"/><Relationship Id="rId6" Type="http://schemas.openxmlformats.org/officeDocument/2006/relationships/image" Target="../media/image61.svg"/><Relationship Id="rId5" Type="http://schemas.openxmlformats.org/officeDocument/2006/relationships/image" Target="../media/image60.svg"/><Relationship Id="rId4" Type="http://schemas.openxmlformats.org/officeDocument/2006/relationships/image" Target="../media/image59.svg"/></Relationships>
</file>

<file path=ppt/slides/_rels/slide28.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62.svg"/><Relationship Id="rId1" Type="http://schemas.openxmlformats.org/officeDocument/2006/relationships/slideLayout" Target="../slideLayouts/slideLayout7.xml"/><Relationship Id="rId5" Type="http://schemas.openxmlformats.org/officeDocument/2006/relationships/image" Target="../media/image64.svg"/><Relationship Id="rId4" Type="http://schemas.openxmlformats.org/officeDocument/2006/relationships/image" Target="../media/image63.svg"/></Relationships>
</file>

<file path=ppt/slides/_rels/slide2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62.svg"/><Relationship Id="rId1" Type="http://schemas.openxmlformats.org/officeDocument/2006/relationships/slideLayout" Target="../slideLayouts/slideLayout7.xml"/><Relationship Id="rId4" Type="http://schemas.openxmlformats.org/officeDocument/2006/relationships/image" Target="../media/image64.svg"/></Relationships>
</file>

<file path=ppt/slides/_rels/slide33.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62.svg"/><Relationship Id="rId4" Type="http://schemas.openxmlformats.org/officeDocument/2006/relationships/image" Target="../media/image63.svg"/></Relationships>
</file>

<file path=ppt/slides/_rels/slide34.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svg"/><Relationship Id="rId1" Type="http://schemas.openxmlformats.org/officeDocument/2006/relationships/slideLayout" Target="../slideLayouts/slideLayout7.xml"/><Relationship Id="rId5" Type="http://schemas.openxmlformats.org/officeDocument/2006/relationships/image" Target="../media/image64.svg"/><Relationship Id="rId4" Type="http://schemas.openxmlformats.org/officeDocument/2006/relationships/image" Target="../media/image36.svg"/></Relationships>
</file>

<file path=ppt/slides/_rels/slide35.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svg"/><Relationship Id="rId1" Type="http://schemas.openxmlformats.org/officeDocument/2006/relationships/slideLayout" Target="../slideLayouts/slideLayout7.xml"/><Relationship Id="rId5" Type="http://schemas.openxmlformats.org/officeDocument/2006/relationships/image" Target="../media/image64.svg"/><Relationship Id="rId4" Type="http://schemas.openxmlformats.org/officeDocument/2006/relationships/image" Target="../media/image36.svg"/></Relationships>
</file>

<file path=ppt/slides/_rels/slide36.xml.rels><?xml version="1.0" encoding="UTF-8" standalone="yes"?>
<Relationships xmlns="http://schemas.openxmlformats.org/package/2006/relationships"><Relationship Id="rId3" Type="http://schemas.openxmlformats.org/officeDocument/2006/relationships/image" Target="../media/image60.svg"/><Relationship Id="rId7" Type="http://schemas.openxmlformats.org/officeDocument/2006/relationships/image" Target="../media/image71.png"/><Relationship Id="rId2" Type="http://schemas.openxmlformats.org/officeDocument/2006/relationships/image" Target="../media/image59.svg"/><Relationship Id="rId1" Type="http://schemas.openxmlformats.org/officeDocument/2006/relationships/slideLayout" Target="../slideLayouts/slideLayout7.xml"/><Relationship Id="rId6" Type="http://schemas.openxmlformats.org/officeDocument/2006/relationships/image" Target="../media/image63.svg"/><Relationship Id="rId5" Type="http://schemas.openxmlformats.org/officeDocument/2006/relationships/image" Target="../media/image36.svg"/><Relationship Id="rId4" Type="http://schemas.openxmlformats.org/officeDocument/2006/relationships/image" Target="../media/image70.svg"/></Relationships>
</file>

<file path=ppt/slides/_rels/slide3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4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0.sv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hyperlink" Target="https://www.greencoolschools.eu/" TargetMode="External"/><Relationship Id="rId2" Type="http://schemas.openxmlformats.org/officeDocument/2006/relationships/image" Target="../media/image82.png"/><Relationship Id="rId1" Type="http://schemas.openxmlformats.org/officeDocument/2006/relationships/slideLayout" Target="../slideLayouts/slideLayout4.xml"/><Relationship Id="rId6" Type="http://schemas.openxmlformats.org/officeDocument/2006/relationships/image" Target="../media/image84.png"/><Relationship Id="rId5" Type="http://schemas.openxmlformats.org/officeDocument/2006/relationships/hyperlink" Target="https://creativecommons.org/licenses/by-nc-nd/4.0/" TargetMode="External"/><Relationship Id="rId4"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F1E3"/>
        </a:solidFill>
        <a:effectLst/>
      </p:bgPr>
    </p:bg>
    <p:spTree>
      <p:nvGrpSpPr>
        <p:cNvPr id="1" name=""/>
        <p:cNvGrpSpPr/>
        <p:nvPr/>
      </p:nvGrpSpPr>
      <p:grpSpPr>
        <a:xfrm>
          <a:off x="0" y="0"/>
          <a:ext cx="0" cy="0"/>
          <a:chOff x="0" y="0"/>
          <a:chExt cx="0" cy="0"/>
        </a:xfrm>
      </p:grpSpPr>
      <p:pic>
        <p:nvPicPr>
          <p:cNvPr id="29" name="Grafik 28">
            <a:extLst>
              <a:ext uri="{FF2B5EF4-FFF2-40B4-BE49-F238E27FC236}">
                <a16:creationId xmlns:a16="http://schemas.microsoft.com/office/drawing/2014/main" id="{784F1B69-2F3E-E5D6-7E4B-2267649EB8F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1336" y="-8478"/>
            <a:ext cx="18309336" cy="10303955"/>
          </a:xfrm>
          <a:prstGeom prst="rect">
            <a:avLst/>
          </a:prstGeom>
        </p:spPr>
      </p:pic>
      <p:sp>
        <p:nvSpPr>
          <p:cNvPr id="26" name="TextBox 26"/>
          <p:cNvSpPr txBox="1"/>
          <p:nvPr/>
        </p:nvSpPr>
        <p:spPr>
          <a:xfrm>
            <a:off x="6000248" y="2476500"/>
            <a:ext cx="11754352" cy="3104504"/>
          </a:xfrm>
          <a:prstGeom prst="rect">
            <a:avLst/>
          </a:prstGeom>
        </p:spPr>
        <p:txBody>
          <a:bodyPr wrap="square" lIns="0" tIns="0" rIns="0" bIns="0" rtlCol="0" anchor="t">
            <a:spAutoFit/>
          </a:bodyPr>
          <a:lstStyle/>
          <a:p>
            <a:pPr algn="l">
              <a:lnSpc>
                <a:spcPts val="11990"/>
              </a:lnSpc>
            </a:pPr>
            <a:r>
              <a:rPr lang="en-US" sz="10000" b="1" dirty="0">
                <a:solidFill>
                  <a:srgbClr val="E26A53"/>
                </a:solidFill>
                <a:latin typeface="Atkinson Hyperlegible Next" pitchFamily="2" charset="77"/>
                <a:ea typeface="Funtastic"/>
                <a:cs typeface="Funtastic"/>
                <a:sym typeface="Funtastic"/>
              </a:rPr>
              <a:t>(RE)DESIGN SCHOOL GROUNDS</a:t>
            </a:r>
          </a:p>
        </p:txBody>
      </p:sp>
      <p:sp>
        <p:nvSpPr>
          <p:cNvPr id="27" name="TextBox 27"/>
          <p:cNvSpPr txBox="1"/>
          <p:nvPr/>
        </p:nvSpPr>
        <p:spPr>
          <a:xfrm>
            <a:off x="5975142" y="1104900"/>
            <a:ext cx="9950658" cy="860300"/>
          </a:xfrm>
          <a:prstGeom prst="rect">
            <a:avLst/>
          </a:prstGeom>
        </p:spPr>
        <p:txBody>
          <a:bodyPr lIns="0" tIns="0" rIns="0" bIns="0" rtlCol="0" anchor="t">
            <a:spAutoFit/>
          </a:bodyPr>
          <a:lstStyle/>
          <a:p>
            <a:pPr algn="l">
              <a:lnSpc>
                <a:spcPts val="7000"/>
              </a:lnSpc>
            </a:pPr>
            <a:r>
              <a:rPr lang="en-US" sz="5000" b="1" dirty="0">
                <a:solidFill>
                  <a:srgbClr val="00534E"/>
                </a:solidFill>
                <a:latin typeface="Atkinson Hyperlegible Next" pitchFamily="2" charset="77"/>
                <a:ea typeface="Funtastic"/>
                <a:cs typeface="Funtastic"/>
                <a:sym typeface="Funtastic"/>
              </a:rPr>
              <a:t>Welcome to the 2nd Project Day: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sp>
        <p:nvSpPr>
          <p:cNvPr id="9" name="TextBox 9"/>
          <p:cNvSpPr txBox="1"/>
          <p:nvPr/>
        </p:nvSpPr>
        <p:spPr>
          <a:xfrm>
            <a:off x="381001" y="397790"/>
            <a:ext cx="16145860" cy="2382768"/>
          </a:xfrm>
          <a:prstGeom prst="rect">
            <a:avLst/>
          </a:prstGeom>
        </p:spPr>
        <p:txBody>
          <a:bodyPr wrap="square" lIns="0" tIns="0" rIns="0" bIns="0" rtlCol="0" anchor="t">
            <a:spAutoFit/>
          </a:bodyPr>
          <a:lstStyle/>
          <a:p>
            <a:pPr algn="ctr">
              <a:lnSpc>
                <a:spcPts val="9183"/>
              </a:lnSpc>
            </a:pPr>
            <a:r>
              <a:rPr lang="en-US" sz="8503" b="1" dirty="0">
                <a:solidFill>
                  <a:srgbClr val="E26A53"/>
                </a:solidFill>
                <a:latin typeface="Atkinson Hyperlegible Next" pitchFamily="2" charset="77"/>
                <a:ea typeface="Funtastic"/>
                <a:cs typeface="Funtastic"/>
                <a:sym typeface="Funtastic"/>
              </a:rPr>
              <a:t>PROGRAMME for the 2nd Project Day</a:t>
            </a:r>
          </a:p>
        </p:txBody>
      </p:sp>
      <p:sp>
        <p:nvSpPr>
          <p:cNvPr id="2" name="Textfeld 1">
            <a:extLst>
              <a:ext uri="{FF2B5EF4-FFF2-40B4-BE49-F238E27FC236}">
                <a16:creationId xmlns:a16="http://schemas.microsoft.com/office/drawing/2014/main" id="{69CBCBD4-2A94-37D9-6509-6F60A086A6AB}"/>
              </a:ext>
            </a:extLst>
          </p:cNvPr>
          <p:cNvSpPr txBox="1"/>
          <p:nvPr/>
        </p:nvSpPr>
        <p:spPr>
          <a:xfrm>
            <a:off x="1371600" y="2857500"/>
            <a:ext cx="15460059" cy="6263894"/>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GB" sz="3000" noProof="0" dirty="0">
                <a:solidFill>
                  <a:srgbClr val="FBD1B2"/>
                </a:solidFill>
                <a:latin typeface="Atkinson Hyperlegible Next" pitchFamily="2" charset="77"/>
              </a:rPr>
              <a:t>Group formation &amp; reflection – Day 1 of the project</a:t>
            </a:r>
          </a:p>
          <a:p>
            <a:pPr>
              <a:lnSpc>
                <a:spcPct val="150000"/>
              </a:lnSpc>
            </a:pPr>
            <a:r>
              <a:rPr lang="en-GB" sz="3000" b="1" noProof="0" dirty="0">
                <a:solidFill>
                  <a:srgbClr val="E26A53"/>
                </a:solidFill>
                <a:latin typeface="Atkinson Hyperlegible Next" pitchFamily="2" charset="77"/>
              </a:rPr>
              <a:t>Our school today</a:t>
            </a:r>
          </a:p>
          <a:p>
            <a:pPr marL="457200" indent="-457200">
              <a:lnSpc>
                <a:spcPct val="150000"/>
              </a:lnSpc>
              <a:buFont typeface="Arial" panose="020B0604020202020204" pitchFamily="34" charset="0"/>
              <a:buChar char="•"/>
            </a:pPr>
            <a:r>
              <a:rPr lang="en-GB" sz="3000" noProof="0" dirty="0">
                <a:solidFill>
                  <a:srgbClr val="FBD1B2"/>
                </a:solidFill>
                <a:latin typeface="Atkinson Hyperlegible Next" pitchFamily="2" charset="77"/>
              </a:rPr>
              <a:t>What is Biodiversity?</a:t>
            </a:r>
          </a:p>
          <a:p>
            <a:pPr marL="457200" indent="-457200">
              <a:lnSpc>
                <a:spcPct val="150000"/>
              </a:lnSpc>
              <a:buFont typeface="Arial" panose="020B0604020202020204" pitchFamily="34" charset="0"/>
              <a:buChar char="•"/>
            </a:pPr>
            <a:r>
              <a:rPr lang="en-GB" sz="3000" noProof="0" dirty="0">
                <a:solidFill>
                  <a:srgbClr val="FBD1B2"/>
                </a:solidFill>
                <a:latin typeface="Atkinson Hyperlegible Next" pitchFamily="2" charset="77"/>
              </a:rPr>
              <a:t>Current state of the school grounds </a:t>
            </a:r>
          </a:p>
          <a:p>
            <a:pPr marL="457200" indent="-457200">
              <a:lnSpc>
                <a:spcPct val="150000"/>
              </a:lnSpc>
              <a:buFont typeface="Arial" panose="020B0604020202020204" pitchFamily="34" charset="0"/>
              <a:buChar char="•"/>
            </a:pPr>
            <a:r>
              <a:rPr lang="en-GB" sz="3000" dirty="0">
                <a:solidFill>
                  <a:srgbClr val="FBD1B2"/>
                </a:solidFill>
                <a:latin typeface="Atkinson Hyperlegible Next" pitchFamily="2" charset="77"/>
              </a:rPr>
              <a:t>Mapping the school grounds</a:t>
            </a:r>
            <a:endParaRPr lang="en-GB" sz="3000" noProof="0" dirty="0">
              <a:solidFill>
                <a:srgbClr val="FBD1B2"/>
              </a:solidFill>
              <a:latin typeface="Atkinson Hyperlegible Next" pitchFamily="2" charset="77"/>
            </a:endParaRPr>
          </a:p>
          <a:p>
            <a:pPr>
              <a:lnSpc>
                <a:spcPct val="150000"/>
              </a:lnSpc>
            </a:pPr>
            <a:r>
              <a:rPr lang="en-GB" sz="3000" b="1" dirty="0">
                <a:solidFill>
                  <a:srgbClr val="E26A53"/>
                </a:solidFill>
                <a:latin typeface="Atkinson Hyperlegible Next" pitchFamily="2" charset="77"/>
              </a:rPr>
              <a:t>Our school tomorrow</a:t>
            </a:r>
            <a:endParaRPr lang="en-GB" sz="3000" b="1" noProof="0" dirty="0">
              <a:solidFill>
                <a:srgbClr val="E26A53"/>
              </a:solidFill>
              <a:latin typeface="Atkinson Hyperlegible Next" pitchFamily="2" charset="77"/>
            </a:endParaRPr>
          </a:p>
          <a:p>
            <a:pPr marL="457200" indent="-457200">
              <a:lnSpc>
                <a:spcPct val="150000"/>
              </a:lnSpc>
              <a:buFont typeface="Arial" panose="020B0604020202020204" pitchFamily="34" charset="0"/>
              <a:buChar char="•"/>
            </a:pPr>
            <a:r>
              <a:rPr lang="en-GB" sz="3000" dirty="0">
                <a:solidFill>
                  <a:srgbClr val="FBD1B2"/>
                </a:solidFill>
                <a:latin typeface="Atkinson Hyperlegible Next" pitchFamily="2" charset="77"/>
              </a:rPr>
              <a:t>Heavy rain &amp; green roofs</a:t>
            </a:r>
            <a:endParaRPr lang="en-GB" sz="3000" noProof="0" dirty="0">
              <a:solidFill>
                <a:srgbClr val="FBD1B2"/>
              </a:solidFill>
              <a:latin typeface="Atkinson Hyperlegible Next" pitchFamily="2" charset="77"/>
            </a:endParaRPr>
          </a:p>
          <a:p>
            <a:pPr marL="457200" indent="-457200">
              <a:lnSpc>
                <a:spcPct val="150000"/>
              </a:lnSpc>
              <a:buFont typeface="Arial" panose="020B0604020202020204" pitchFamily="34" charset="0"/>
              <a:buChar char="•"/>
            </a:pPr>
            <a:r>
              <a:rPr lang="en-GB" sz="3000" dirty="0">
                <a:solidFill>
                  <a:srgbClr val="FBD1B2"/>
                </a:solidFill>
                <a:latin typeface="Atkinson Hyperlegible Next" pitchFamily="2" charset="77"/>
              </a:rPr>
              <a:t>Expert role-play</a:t>
            </a:r>
          </a:p>
          <a:p>
            <a:pPr marL="457200" indent="-457200">
              <a:lnSpc>
                <a:spcPct val="150000"/>
              </a:lnSpc>
              <a:buFont typeface="Arial" panose="020B0604020202020204" pitchFamily="34" charset="0"/>
              <a:buChar char="•"/>
            </a:pPr>
            <a:r>
              <a:rPr lang="en-GB" sz="3000" dirty="0">
                <a:solidFill>
                  <a:srgbClr val="FBD1B2"/>
                </a:solidFill>
                <a:latin typeface="Atkinson Hyperlegible Next" pitchFamily="2" charset="77"/>
              </a:rPr>
              <a:t>Planning: Our sustainable, green school grounds</a:t>
            </a: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9D0BA"/>
        </a:solidFill>
        <a:effectLst/>
      </p:bgPr>
    </p:bg>
    <p:spTree>
      <p:nvGrpSpPr>
        <p:cNvPr id="1" name=""/>
        <p:cNvGrpSpPr/>
        <p:nvPr/>
      </p:nvGrpSpPr>
      <p:grpSpPr>
        <a:xfrm>
          <a:off x="0" y="0"/>
          <a:ext cx="0" cy="0"/>
          <a:chOff x="0" y="0"/>
          <a:chExt cx="0" cy="0"/>
        </a:xfrm>
      </p:grpSpPr>
      <p:sp>
        <p:nvSpPr>
          <p:cNvPr id="8" name="TextBox 8"/>
          <p:cNvSpPr txBox="1"/>
          <p:nvPr/>
        </p:nvSpPr>
        <p:spPr>
          <a:xfrm>
            <a:off x="1295400" y="4076700"/>
            <a:ext cx="14168749" cy="4092531"/>
          </a:xfrm>
          <a:prstGeom prst="rect">
            <a:avLst/>
          </a:prstGeom>
        </p:spPr>
        <p:txBody>
          <a:bodyPr wrap="square" lIns="0" tIns="0" rIns="0" bIns="0" rtlCol="0" anchor="t">
            <a:spAutoFit/>
          </a:bodyPr>
          <a:lstStyle/>
          <a:p>
            <a:pPr marL="647700" lvl="1" indent="-323850" algn="just">
              <a:lnSpc>
                <a:spcPct val="150000"/>
              </a:lnSpc>
              <a:buFont typeface="Arial"/>
              <a:buChar char="•"/>
            </a:pPr>
            <a:r>
              <a:rPr lang="en-US" sz="3000" dirty="0">
                <a:solidFill>
                  <a:srgbClr val="00534E"/>
                </a:solidFill>
                <a:latin typeface="Atkinson Hyperlegible Next" pitchFamily="2" charset="77"/>
                <a:ea typeface="Poppins Bold"/>
                <a:cs typeface="Poppins Bold"/>
                <a:sym typeface="Poppins Bold"/>
              </a:rPr>
              <a:t>Reflection - Day 2 of the project</a:t>
            </a:r>
          </a:p>
          <a:p>
            <a:pPr marL="647700" lvl="1" indent="-323850" algn="just">
              <a:lnSpc>
                <a:spcPct val="150000"/>
              </a:lnSpc>
              <a:buFont typeface="Arial"/>
              <a:buChar char="•"/>
            </a:pPr>
            <a:r>
              <a:rPr lang="en-US" sz="3000" dirty="0">
                <a:solidFill>
                  <a:srgbClr val="00534E"/>
                </a:solidFill>
                <a:latin typeface="Atkinson Hyperlegible Next" pitchFamily="2" charset="77"/>
                <a:ea typeface="Poppins Bold"/>
                <a:cs typeface="Poppins Bold"/>
                <a:sym typeface="Poppins Bold"/>
              </a:rPr>
              <a:t>Model-making</a:t>
            </a:r>
          </a:p>
          <a:p>
            <a:pPr marL="647700" lvl="1" indent="-323850" algn="just">
              <a:lnSpc>
                <a:spcPct val="150000"/>
              </a:lnSpc>
              <a:buFont typeface="Arial"/>
              <a:buChar char="•"/>
            </a:pPr>
            <a:r>
              <a:rPr lang="en-US" sz="3000" dirty="0">
                <a:solidFill>
                  <a:srgbClr val="00534E"/>
                </a:solidFill>
                <a:latin typeface="Atkinson Hyperlegible Next" pitchFamily="2" charset="77"/>
                <a:ea typeface="Poppins Bold"/>
                <a:cs typeface="Poppins Bold"/>
                <a:sym typeface="Poppins Bold"/>
              </a:rPr>
              <a:t>Feedback and discussion session</a:t>
            </a:r>
          </a:p>
          <a:p>
            <a:pPr marL="323850" lvl="1" algn="just">
              <a:lnSpc>
                <a:spcPct val="150000"/>
              </a:lnSpc>
            </a:pPr>
            <a:endParaRPr lang="en-US" sz="3000" dirty="0">
              <a:solidFill>
                <a:srgbClr val="00534E"/>
              </a:solidFill>
              <a:latin typeface="Atkinson Hyperlegible Next" pitchFamily="2" charset="77"/>
              <a:ea typeface="Poppins Bold"/>
              <a:cs typeface="Poppins Bold"/>
              <a:sym typeface="Poppins Bold"/>
            </a:endParaRPr>
          </a:p>
          <a:p>
            <a:pPr marL="323850" lvl="1" algn="just">
              <a:lnSpc>
                <a:spcPct val="150000"/>
              </a:lnSpc>
            </a:pPr>
            <a:r>
              <a:rPr lang="en-US" sz="3000" b="1" dirty="0">
                <a:solidFill>
                  <a:srgbClr val="E26A53"/>
                </a:solidFill>
                <a:latin typeface="Atkinson Hyperlegible Next" pitchFamily="2" charset="77"/>
                <a:ea typeface="Poppins Bold"/>
                <a:cs typeface="Poppins Bold"/>
                <a:sym typeface="Poppins Bold"/>
              </a:rPr>
              <a:t>Presentation</a:t>
            </a:r>
          </a:p>
          <a:p>
            <a:pPr marL="781050" lvl="1" indent="-457200" algn="just">
              <a:lnSpc>
                <a:spcPct val="150000"/>
              </a:lnSpc>
              <a:buFont typeface="Arial" panose="020B0604020202020204" pitchFamily="34" charset="0"/>
              <a:buChar char="•"/>
            </a:pPr>
            <a:r>
              <a:rPr lang="en-US" sz="3000" dirty="0">
                <a:solidFill>
                  <a:srgbClr val="00534E"/>
                </a:solidFill>
                <a:latin typeface="Atkinson Hyperlegible Next" pitchFamily="2" charset="77"/>
                <a:ea typeface="Poppins Bold"/>
                <a:cs typeface="Poppins Bold"/>
                <a:sym typeface="Poppins Bold"/>
              </a:rPr>
              <a:t>Presenting our results at school</a:t>
            </a:r>
          </a:p>
        </p:txBody>
      </p:sp>
      <p:sp>
        <p:nvSpPr>
          <p:cNvPr id="9" name="TextBox 9"/>
          <p:cNvSpPr txBox="1"/>
          <p:nvPr/>
        </p:nvSpPr>
        <p:spPr>
          <a:xfrm>
            <a:off x="1761141" y="397790"/>
            <a:ext cx="14765719" cy="2382768"/>
          </a:xfrm>
          <a:prstGeom prst="rect">
            <a:avLst/>
          </a:prstGeom>
        </p:spPr>
        <p:txBody>
          <a:bodyPr lIns="0" tIns="0" rIns="0" bIns="0" rtlCol="0" anchor="t">
            <a:spAutoFit/>
          </a:bodyPr>
          <a:lstStyle/>
          <a:p>
            <a:pPr algn="ctr">
              <a:lnSpc>
                <a:spcPts val="9183"/>
              </a:lnSpc>
            </a:pPr>
            <a:r>
              <a:rPr lang="en-US" sz="8503" b="1" dirty="0">
                <a:solidFill>
                  <a:srgbClr val="E26A53"/>
                </a:solidFill>
                <a:latin typeface="Atkinson Hyperlegible Next" pitchFamily="2" charset="77"/>
                <a:ea typeface="Funtastic"/>
                <a:cs typeface="Funtastic"/>
                <a:sym typeface="Funtastic"/>
              </a:rPr>
              <a:t>PROGRAMME </a:t>
            </a:r>
            <a:r>
              <a:rPr lang="en-US" sz="8503" b="1" dirty="0" err="1">
                <a:solidFill>
                  <a:srgbClr val="E26A53"/>
                </a:solidFill>
                <a:latin typeface="Atkinson Hyperlegible Next" pitchFamily="2" charset="77"/>
                <a:ea typeface="Funtastic"/>
                <a:cs typeface="Funtastic"/>
                <a:sym typeface="Funtastic"/>
              </a:rPr>
              <a:t>fot</a:t>
            </a:r>
            <a:r>
              <a:rPr lang="en-US" sz="8503" b="1" dirty="0">
                <a:solidFill>
                  <a:srgbClr val="E26A53"/>
                </a:solidFill>
                <a:latin typeface="Atkinson Hyperlegible Next" pitchFamily="2" charset="77"/>
                <a:ea typeface="Funtastic"/>
                <a:cs typeface="Funtastic"/>
                <a:sym typeface="Funtastic"/>
              </a:rPr>
              <a:t> the 3rd Project Day</a:t>
            </a: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26A53"/>
        </a:solidFill>
        <a:effectLst/>
      </p:bgPr>
    </p:bg>
    <p:spTree>
      <p:nvGrpSpPr>
        <p:cNvPr id="1" name=""/>
        <p:cNvGrpSpPr/>
        <p:nvPr/>
      </p:nvGrpSpPr>
      <p:grpSpPr>
        <a:xfrm>
          <a:off x="0" y="0"/>
          <a:ext cx="0" cy="0"/>
          <a:chOff x="0" y="0"/>
          <a:chExt cx="0" cy="0"/>
        </a:xfrm>
      </p:grpSpPr>
      <p:sp>
        <p:nvSpPr>
          <p:cNvPr id="5" name="TextBox 5"/>
          <p:cNvSpPr txBox="1"/>
          <p:nvPr/>
        </p:nvSpPr>
        <p:spPr>
          <a:xfrm>
            <a:off x="1028700" y="971550"/>
            <a:ext cx="11264809" cy="4742388"/>
          </a:xfrm>
          <a:prstGeom prst="rect">
            <a:avLst/>
          </a:prstGeom>
        </p:spPr>
        <p:txBody>
          <a:bodyPr lIns="0" tIns="0" rIns="0" bIns="0" rtlCol="0" anchor="t">
            <a:spAutoFit/>
          </a:bodyPr>
          <a:lstStyle/>
          <a:p>
            <a:pPr>
              <a:lnSpc>
                <a:spcPts val="9183"/>
              </a:lnSpc>
            </a:pPr>
            <a:r>
              <a:rPr lang="en-US" sz="8503" b="1" dirty="0">
                <a:solidFill>
                  <a:srgbClr val="99D0BA"/>
                </a:solidFill>
                <a:latin typeface="Atkinson Hyperlegible Next" pitchFamily="2" charset="77"/>
                <a:ea typeface="Funtastic"/>
                <a:cs typeface="Funtastic"/>
                <a:sym typeface="Funtastic"/>
              </a:rPr>
              <a:t>WE’RE GETTING OUR SCHOOL GROUNDS READY FOR THE FUTURE</a:t>
            </a:r>
            <a:endParaRPr lang="en-US" sz="8503" dirty="0">
              <a:solidFill>
                <a:srgbClr val="F77C46"/>
              </a:solidFill>
              <a:latin typeface="Atkinson Hyperlegible Next" pitchFamily="2" charset="77"/>
              <a:ea typeface="Funtastic"/>
              <a:cs typeface="Funtastic"/>
              <a:sym typeface="Funtastic"/>
            </a:endParaRPr>
          </a:p>
        </p:txBody>
      </p:sp>
      <p:sp>
        <p:nvSpPr>
          <p:cNvPr id="11" name="TextBox 11"/>
          <p:cNvSpPr txBox="1"/>
          <p:nvPr/>
        </p:nvSpPr>
        <p:spPr>
          <a:xfrm>
            <a:off x="1028700" y="166371"/>
            <a:ext cx="9950658" cy="1507336"/>
          </a:xfrm>
          <a:prstGeom prst="rect">
            <a:avLst/>
          </a:prstGeom>
        </p:spPr>
        <p:txBody>
          <a:bodyPr lIns="0" tIns="0" rIns="0" bIns="0" rtlCol="0" anchor="t">
            <a:spAutoFit/>
          </a:bodyPr>
          <a:lstStyle/>
          <a:p>
            <a:pPr>
              <a:lnSpc>
                <a:spcPts val="6020"/>
              </a:lnSpc>
            </a:pPr>
            <a:r>
              <a:rPr lang="en-US" sz="4300" dirty="0">
                <a:solidFill>
                  <a:srgbClr val="FBD1B2"/>
                </a:solidFill>
                <a:latin typeface="Atkinson Hyperlegible Next" pitchFamily="2" charset="77"/>
                <a:ea typeface="Funtastic"/>
                <a:cs typeface="Funtastic"/>
                <a:sym typeface="Funtastic"/>
              </a:rPr>
              <a:t>Introduction to the project day</a:t>
            </a:r>
          </a:p>
          <a:p>
            <a:pPr algn="l">
              <a:lnSpc>
                <a:spcPts val="6020"/>
              </a:lnSpc>
            </a:pPr>
            <a:endParaRPr lang="en-US" sz="4300" dirty="0">
              <a:solidFill>
                <a:srgbClr val="FBD1B2"/>
              </a:solidFill>
              <a:latin typeface="Atkinson Hyperlegible Next" pitchFamily="2" charset="77"/>
              <a:ea typeface="Funtastic"/>
              <a:cs typeface="Funtastic"/>
              <a:sym typeface="Funtastic"/>
            </a:endParaRPr>
          </a:p>
        </p:txBody>
      </p:sp>
      <p:pic>
        <p:nvPicPr>
          <p:cNvPr id="3" name="Grafik 2" descr="Fragezeichen mit einfarbiger Füllung">
            <a:extLst>
              <a:ext uri="{FF2B5EF4-FFF2-40B4-BE49-F238E27FC236}">
                <a16:creationId xmlns:a16="http://schemas.microsoft.com/office/drawing/2014/main" id="{02C4A1CD-53F4-87CD-9F07-D94E38B5FCF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171532" y="5176859"/>
            <a:ext cx="4138591" cy="4138591"/>
          </a:xfrm>
          <a:prstGeom prst="rect">
            <a:avLst/>
          </a:prstGeom>
        </p:spPr>
      </p:pic>
      <p:sp>
        <p:nvSpPr>
          <p:cNvPr id="18" name="Textfeld 17">
            <a:extLst>
              <a:ext uri="{FF2B5EF4-FFF2-40B4-BE49-F238E27FC236}">
                <a16:creationId xmlns:a16="http://schemas.microsoft.com/office/drawing/2014/main" id="{9E411303-006D-E329-3BB5-8619CA08851F}"/>
              </a:ext>
            </a:extLst>
          </p:cNvPr>
          <p:cNvSpPr txBox="1"/>
          <p:nvPr/>
        </p:nvSpPr>
        <p:spPr>
          <a:xfrm>
            <a:off x="12801600" y="7992011"/>
            <a:ext cx="3651042" cy="1323439"/>
          </a:xfrm>
          <a:prstGeom prst="rect">
            <a:avLst/>
          </a:prstGeom>
          <a:noFill/>
        </p:spPr>
        <p:txBody>
          <a:bodyPr wrap="square" rtlCol="0">
            <a:spAutoFit/>
          </a:bodyPr>
          <a:lstStyle/>
          <a:p>
            <a:r>
              <a:rPr lang="de-DE" sz="8000" b="1" dirty="0">
                <a:solidFill>
                  <a:srgbClr val="FBD1B2"/>
                </a:solidFill>
              </a:rPr>
              <a:t>Why</a:t>
            </a: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D1B2"/>
        </a:solidFill>
        <a:effectLst/>
      </p:bgPr>
    </p:bg>
    <p:spTree>
      <p:nvGrpSpPr>
        <p:cNvPr id="1" name=""/>
        <p:cNvGrpSpPr/>
        <p:nvPr/>
      </p:nvGrpSpPr>
      <p:grpSpPr>
        <a:xfrm>
          <a:off x="0" y="0"/>
          <a:ext cx="0" cy="0"/>
          <a:chOff x="0" y="0"/>
          <a:chExt cx="0" cy="0"/>
        </a:xfrm>
      </p:grpSpPr>
      <p:grpSp>
        <p:nvGrpSpPr>
          <p:cNvPr id="10" name="Group 10"/>
          <p:cNvGrpSpPr/>
          <p:nvPr/>
        </p:nvGrpSpPr>
        <p:grpSpPr>
          <a:xfrm>
            <a:off x="1028700" y="209234"/>
            <a:ext cx="11264809" cy="2131300"/>
            <a:chOff x="0" y="-171450"/>
            <a:chExt cx="15019745" cy="2841734"/>
          </a:xfrm>
        </p:grpSpPr>
        <p:sp>
          <p:nvSpPr>
            <p:cNvPr id="11" name="TextBox 11"/>
            <p:cNvSpPr txBox="1"/>
            <p:nvPr/>
          </p:nvSpPr>
          <p:spPr>
            <a:xfrm>
              <a:off x="0" y="1072240"/>
              <a:ext cx="15019745" cy="1598044"/>
            </a:xfrm>
            <a:prstGeom prst="rect">
              <a:avLst/>
            </a:prstGeom>
          </p:spPr>
          <p:txBody>
            <a:bodyPr lIns="0" tIns="0" rIns="0" bIns="0" rtlCol="0" anchor="t">
              <a:spAutoFit/>
            </a:bodyPr>
            <a:lstStyle/>
            <a:p>
              <a:pPr algn="l">
                <a:lnSpc>
                  <a:spcPts val="9183"/>
                </a:lnSpc>
              </a:pPr>
              <a:r>
                <a:rPr lang="en-US" sz="8503" b="1" dirty="0">
                  <a:solidFill>
                    <a:srgbClr val="00534E"/>
                  </a:solidFill>
                  <a:latin typeface="Atkinson Hyperlegible Next" pitchFamily="2" charset="77"/>
                  <a:ea typeface="Funtastic"/>
                  <a:cs typeface="Funtastic"/>
                  <a:sym typeface="Funtastic"/>
                </a:rPr>
                <a:t>Review</a:t>
              </a:r>
            </a:p>
          </p:txBody>
        </p:sp>
        <p:sp>
          <p:nvSpPr>
            <p:cNvPr id="12" name="TextBox 12"/>
            <p:cNvSpPr txBox="1"/>
            <p:nvPr/>
          </p:nvSpPr>
          <p:spPr>
            <a:xfrm>
              <a:off x="0" y="-171450"/>
              <a:ext cx="13267542" cy="983859"/>
            </a:xfrm>
            <a:prstGeom prst="rect">
              <a:avLst/>
            </a:prstGeom>
          </p:spPr>
          <p:txBody>
            <a:bodyPr lIns="0" tIns="0" rIns="0" bIns="0" rtlCol="0" anchor="t">
              <a:spAutoFit/>
            </a:bodyPr>
            <a:lstStyle/>
            <a:p>
              <a:pPr algn="l">
                <a:lnSpc>
                  <a:spcPts val="6020"/>
                </a:lnSpc>
              </a:pPr>
              <a:r>
                <a:rPr lang="en-US" sz="4300" dirty="0">
                  <a:solidFill>
                    <a:srgbClr val="E26A53"/>
                  </a:solidFill>
                  <a:latin typeface="Atkinson Hyperlegible Next" pitchFamily="2" charset="77"/>
                  <a:ea typeface="Funtastic"/>
                  <a:cs typeface="Funtastic"/>
                  <a:sym typeface="Funtastic"/>
                </a:rPr>
                <a:t>Introduction to the project day</a:t>
              </a:r>
            </a:p>
          </p:txBody>
        </p:sp>
      </p:grpSp>
      <p:grpSp>
        <p:nvGrpSpPr>
          <p:cNvPr id="13" name="Group 13"/>
          <p:cNvGrpSpPr/>
          <p:nvPr/>
        </p:nvGrpSpPr>
        <p:grpSpPr>
          <a:xfrm>
            <a:off x="1028700" y="4548775"/>
            <a:ext cx="6248918" cy="1044403"/>
            <a:chOff x="0" y="0"/>
            <a:chExt cx="8331891" cy="1392538"/>
          </a:xfrm>
          <a:solidFill>
            <a:srgbClr val="99D0BA"/>
          </a:solidFill>
        </p:grpSpPr>
        <p:grpSp>
          <p:nvGrpSpPr>
            <p:cNvPr id="14" name="Group 14"/>
            <p:cNvGrpSpPr/>
            <p:nvPr/>
          </p:nvGrpSpPr>
          <p:grpSpPr>
            <a:xfrm>
              <a:off x="0" y="0"/>
              <a:ext cx="8331891" cy="1392538"/>
              <a:chOff x="0" y="0"/>
              <a:chExt cx="2077110" cy="347155"/>
            </a:xfrm>
            <a:grpFill/>
          </p:grpSpPr>
          <p:sp>
            <p:nvSpPr>
              <p:cNvPr id="15" name="Freeform 15"/>
              <p:cNvSpPr/>
              <p:nvPr/>
            </p:nvSpPr>
            <p:spPr>
              <a:xfrm>
                <a:off x="0" y="0"/>
                <a:ext cx="2077110" cy="347155"/>
              </a:xfrm>
              <a:custGeom>
                <a:avLst/>
                <a:gdLst/>
                <a:ahLst/>
                <a:cxnLst/>
                <a:rect l="l" t="t" r="r" b="b"/>
                <a:pathLst>
                  <a:path w="2077110" h="347155">
                    <a:moveTo>
                      <a:pt x="30973" y="0"/>
                    </a:moveTo>
                    <a:lnTo>
                      <a:pt x="2046137" y="0"/>
                    </a:lnTo>
                    <a:cubicBezTo>
                      <a:pt x="2054352" y="0"/>
                      <a:pt x="2062230" y="3263"/>
                      <a:pt x="2068038" y="9072"/>
                    </a:cubicBezTo>
                    <a:cubicBezTo>
                      <a:pt x="2073847" y="14880"/>
                      <a:pt x="2077110" y="22758"/>
                      <a:pt x="2077110" y="30973"/>
                    </a:cubicBezTo>
                    <a:lnTo>
                      <a:pt x="2077110" y="316182"/>
                    </a:lnTo>
                    <a:cubicBezTo>
                      <a:pt x="2077110" y="324396"/>
                      <a:pt x="2073847" y="332274"/>
                      <a:pt x="2068038" y="338083"/>
                    </a:cubicBezTo>
                    <a:cubicBezTo>
                      <a:pt x="2062230" y="343891"/>
                      <a:pt x="2054352" y="347155"/>
                      <a:pt x="2046137" y="347155"/>
                    </a:cubicBezTo>
                    <a:lnTo>
                      <a:pt x="30973" y="347155"/>
                    </a:lnTo>
                    <a:cubicBezTo>
                      <a:pt x="22758" y="347155"/>
                      <a:pt x="14880" y="343891"/>
                      <a:pt x="9072" y="338083"/>
                    </a:cubicBezTo>
                    <a:cubicBezTo>
                      <a:pt x="3263" y="332274"/>
                      <a:pt x="0" y="324396"/>
                      <a:pt x="0" y="316182"/>
                    </a:cubicBezTo>
                    <a:lnTo>
                      <a:pt x="0" y="30973"/>
                    </a:lnTo>
                    <a:cubicBezTo>
                      <a:pt x="0" y="22758"/>
                      <a:pt x="3263" y="14880"/>
                      <a:pt x="9072" y="9072"/>
                    </a:cubicBezTo>
                    <a:cubicBezTo>
                      <a:pt x="14880" y="3263"/>
                      <a:pt x="22758" y="0"/>
                      <a:pt x="30973"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16" name="TextBox 16"/>
              <p:cNvSpPr txBox="1"/>
              <p:nvPr/>
            </p:nvSpPr>
            <p:spPr>
              <a:xfrm>
                <a:off x="0" y="-38100"/>
                <a:ext cx="2077110"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17" name="TextBox 17"/>
            <p:cNvSpPr txBox="1"/>
            <p:nvPr/>
          </p:nvSpPr>
          <p:spPr>
            <a:xfrm>
              <a:off x="687370" y="291921"/>
              <a:ext cx="6957150" cy="723041"/>
            </a:xfrm>
            <a:prstGeom prst="rect">
              <a:avLst/>
            </a:prstGeom>
            <a:grpFill/>
          </p:spPr>
          <p:txBody>
            <a:bodyPr lIns="0" tIns="0" rIns="0" bIns="0" rtlCol="0" anchor="t">
              <a:spAutoFit/>
            </a:bodyPr>
            <a:lstStyle/>
            <a:p>
              <a:pPr algn="ctr">
                <a:lnSpc>
                  <a:spcPts val="4437"/>
                </a:lnSpc>
              </a:pPr>
              <a:r>
                <a:rPr lang="en-US" sz="3169" dirty="0">
                  <a:solidFill>
                    <a:srgbClr val="00534E"/>
                  </a:solidFill>
                  <a:latin typeface="Atkinson Hyperlegible Next" pitchFamily="2" charset="77"/>
                  <a:ea typeface="Poppins Bold"/>
                  <a:cs typeface="Poppins Bold"/>
                  <a:sym typeface="Poppins Bold"/>
                </a:rPr>
                <a:t>Heat in the city</a:t>
              </a:r>
            </a:p>
          </p:txBody>
        </p:sp>
      </p:grpSp>
      <p:grpSp>
        <p:nvGrpSpPr>
          <p:cNvPr id="18" name="Group 18"/>
          <p:cNvGrpSpPr/>
          <p:nvPr/>
        </p:nvGrpSpPr>
        <p:grpSpPr>
          <a:xfrm>
            <a:off x="1028700" y="2983064"/>
            <a:ext cx="6248918" cy="1044403"/>
            <a:chOff x="0" y="0"/>
            <a:chExt cx="8331891" cy="1392538"/>
          </a:xfrm>
          <a:solidFill>
            <a:srgbClr val="00534E"/>
          </a:solidFill>
        </p:grpSpPr>
        <p:grpSp>
          <p:nvGrpSpPr>
            <p:cNvPr id="19" name="Group 19"/>
            <p:cNvGrpSpPr/>
            <p:nvPr/>
          </p:nvGrpSpPr>
          <p:grpSpPr>
            <a:xfrm>
              <a:off x="0" y="0"/>
              <a:ext cx="8331891" cy="1392538"/>
              <a:chOff x="0" y="0"/>
              <a:chExt cx="2077110" cy="347155"/>
            </a:xfrm>
            <a:grpFill/>
          </p:grpSpPr>
          <p:sp>
            <p:nvSpPr>
              <p:cNvPr id="20" name="Freeform 20"/>
              <p:cNvSpPr/>
              <p:nvPr/>
            </p:nvSpPr>
            <p:spPr>
              <a:xfrm>
                <a:off x="0" y="0"/>
                <a:ext cx="2077110" cy="347155"/>
              </a:xfrm>
              <a:custGeom>
                <a:avLst/>
                <a:gdLst/>
                <a:ahLst/>
                <a:cxnLst/>
                <a:rect l="l" t="t" r="r" b="b"/>
                <a:pathLst>
                  <a:path w="2077110" h="347155">
                    <a:moveTo>
                      <a:pt x="30973" y="0"/>
                    </a:moveTo>
                    <a:lnTo>
                      <a:pt x="2046137" y="0"/>
                    </a:lnTo>
                    <a:cubicBezTo>
                      <a:pt x="2054352" y="0"/>
                      <a:pt x="2062230" y="3263"/>
                      <a:pt x="2068038" y="9072"/>
                    </a:cubicBezTo>
                    <a:cubicBezTo>
                      <a:pt x="2073847" y="14880"/>
                      <a:pt x="2077110" y="22758"/>
                      <a:pt x="2077110" y="30973"/>
                    </a:cubicBezTo>
                    <a:lnTo>
                      <a:pt x="2077110" y="316182"/>
                    </a:lnTo>
                    <a:cubicBezTo>
                      <a:pt x="2077110" y="324396"/>
                      <a:pt x="2073847" y="332274"/>
                      <a:pt x="2068038" y="338083"/>
                    </a:cubicBezTo>
                    <a:cubicBezTo>
                      <a:pt x="2062230" y="343891"/>
                      <a:pt x="2054352" y="347155"/>
                      <a:pt x="2046137" y="347155"/>
                    </a:cubicBezTo>
                    <a:lnTo>
                      <a:pt x="30973" y="347155"/>
                    </a:lnTo>
                    <a:cubicBezTo>
                      <a:pt x="22758" y="347155"/>
                      <a:pt x="14880" y="343891"/>
                      <a:pt x="9072" y="338083"/>
                    </a:cubicBezTo>
                    <a:cubicBezTo>
                      <a:pt x="3263" y="332274"/>
                      <a:pt x="0" y="324396"/>
                      <a:pt x="0" y="316182"/>
                    </a:cubicBezTo>
                    <a:lnTo>
                      <a:pt x="0" y="30973"/>
                    </a:lnTo>
                    <a:cubicBezTo>
                      <a:pt x="0" y="22758"/>
                      <a:pt x="3263" y="14880"/>
                      <a:pt x="9072" y="9072"/>
                    </a:cubicBezTo>
                    <a:cubicBezTo>
                      <a:pt x="14880" y="3263"/>
                      <a:pt x="22758" y="0"/>
                      <a:pt x="30973"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21" name="TextBox 21"/>
              <p:cNvSpPr txBox="1"/>
              <p:nvPr/>
            </p:nvSpPr>
            <p:spPr>
              <a:xfrm>
                <a:off x="0" y="-38100"/>
                <a:ext cx="2077110"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2" name="TextBox 22"/>
            <p:cNvSpPr txBox="1"/>
            <p:nvPr/>
          </p:nvSpPr>
          <p:spPr>
            <a:xfrm>
              <a:off x="687370" y="291921"/>
              <a:ext cx="6957150" cy="723041"/>
            </a:xfrm>
            <a:prstGeom prst="rect">
              <a:avLst/>
            </a:prstGeom>
            <a:grpFill/>
          </p:spPr>
          <p:txBody>
            <a:bodyPr lIns="0" tIns="0" rIns="0" bIns="0" rtlCol="0" anchor="t">
              <a:spAutoFit/>
            </a:bodyPr>
            <a:lstStyle/>
            <a:p>
              <a:pPr algn="ctr">
                <a:lnSpc>
                  <a:spcPts val="4437"/>
                </a:lnSpc>
              </a:pPr>
              <a:r>
                <a:rPr lang="en-US" sz="3169" dirty="0">
                  <a:solidFill>
                    <a:srgbClr val="FBD1B2"/>
                  </a:solidFill>
                  <a:latin typeface="Atkinson Hyperlegible Next" pitchFamily="2" charset="77"/>
                  <a:ea typeface="Poppins Bold"/>
                  <a:cs typeface="Poppins Bold"/>
                  <a:sym typeface="Poppins Bold"/>
                </a:rPr>
                <a:t>Densification</a:t>
              </a:r>
            </a:p>
          </p:txBody>
        </p:sp>
      </p:grpSp>
      <p:grpSp>
        <p:nvGrpSpPr>
          <p:cNvPr id="23" name="Group 23"/>
          <p:cNvGrpSpPr/>
          <p:nvPr/>
        </p:nvGrpSpPr>
        <p:grpSpPr>
          <a:xfrm>
            <a:off x="1028700" y="6117054"/>
            <a:ext cx="6248918" cy="1044403"/>
            <a:chOff x="0" y="0"/>
            <a:chExt cx="8331891" cy="1392538"/>
          </a:xfrm>
        </p:grpSpPr>
        <p:grpSp>
          <p:nvGrpSpPr>
            <p:cNvPr id="24" name="Group 24"/>
            <p:cNvGrpSpPr/>
            <p:nvPr/>
          </p:nvGrpSpPr>
          <p:grpSpPr>
            <a:xfrm>
              <a:off x="0" y="0"/>
              <a:ext cx="8331891" cy="1392538"/>
              <a:chOff x="0" y="0"/>
              <a:chExt cx="2077110" cy="347155"/>
            </a:xfrm>
          </p:grpSpPr>
          <p:sp>
            <p:nvSpPr>
              <p:cNvPr id="25" name="Freeform 25"/>
              <p:cNvSpPr/>
              <p:nvPr/>
            </p:nvSpPr>
            <p:spPr>
              <a:xfrm>
                <a:off x="0" y="0"/>
                <a:ext cx="2077110" cy="347155"/>
              </a:xfrm>
              <a:custGeom>
                <a:avLst/>
                <a:gdLst/>
                <a:ahLst/>
                <a:cxnLst/>
                <a:rect l="l" t="t" r="r" b="b"/>
                <a:pathLst>
                  <a:path w="2077110" h="347155">
                    <a:moveTo>
                      <a:pt x="30973" y="0"/>
                    </a:moveTo>
                    <a:lnTo>
                      <a:pt x="2046137" y="0"/>
                    </a:lnTo>
                    <a:cubicBezTo>
                      <a:pt x="2054352" y="0"/>
                      <a:pt x="2062230" y="3263"/>
                      <a:pt x="2068038" y="9072"/>
                    </a:cubicBezTo>
                    <a:cubicBezTo>
                      <a:pt x="2073847" y="14880"/>
                      <a:pt x="2077110" y="22758"/>
                      <a:pt x="2077110" y="30973"/>
                    </a:cubicBezTo>
                    <a:lnTo>
                      <a:pt x="2077110" y="316182"/>
                    </a:lnTo>
                    <a:cubicBezTo>
                      <a:pt x="2077110" y="324396"/>
                      <a:pt x="2073847" y="332274"/>
                      <a:pt x="2068038" y="338083"/>
                    </a:cubicBezTo>
                    <a:cubicBezTo>
                      <a:pt x="2062230" y="343891"/>
                      <a:pt x="2054352" y="347155"/>
                      <a:pt x="2046137" y="347155"/>
                    </a:cubicBezTo>
                    <a:lnTo>
                      <a:pt x="30973" y="347155"/>
                    </a:lnTo>
                    <a:cubicBezTo>
                      <a:pt x="22758" y="347155"/>
                      <a:pt x="14880" y="343891"/>
                      <a:pt x="9072" y="338083"/>
                    </a:cubicBezTo>
                    <a:cubicBezTo>
                      <a:pt x="3263" y="332274"/>
                      <a:pt x="0" y="324396"/>
                      <a:pt x="0" y="316182"/>
                    </a:cubicBezTo>
                    <a:lnTo>
                      <a:pt x="0" y="30973"/>
                    </a:lnTo>
                    <a:cubicBezTo>
                      <a:pt x="0" y="22758"/>
                      <a:pt x="3263" y="14880"/>
                      <a:pt x="9072" y="9072"/>
                    </a:cubicBezTo>
                    <a:cubicBezTo>
                      <a:pt x="14880" y="3263"/>
                      <a:pt x="22758" y="0"/>
                      <a:pt x="30973" y="0"/>
                    </a:cubicBezTo>
                    <a:close/>
                  </a:path>
                </a:pathLst>
              </a:custGeom>
              <a:solidFill>
                <a:srgbClr val="E26A53">
                  <a:alpha val="64706"/>
                </a:srgbClr>
              </a:solid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26" name="TextBox 26"/>
              <p:cNvSpPr txBox="1"/>
              <p:nvPr/>
            </p:nvSpPr>
            <p:spPr>
              <a:xfrm>
                <a:off x="0" y="-38100"/>
                <a:ext cx="2077110" cy="385255"/>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7" name="TextBox 27"/>
            <p:cNvSpPr txBox="1"/>
            <p:nvPr/>
          </p:nvSpPr>
          <p:spPr>
            <a:xfrm>
              <a:off x="687370" y="291921"/>
              <a:ext cx="6957150" cy="723041"/>
            </a:xfrm>
            <a:prstGeom prst="rect">
              <a:avLst/>
            </a:prstGeom>
          </p:spPr>
          <p:txBody>
            <a:bodyPr lIns="0" tIns="0" rIns="0" bIns="0" rtlCol="0" anchor="t">
              <a:spAutoFit/>
            </a:bodyPr>
            <a:lstStyle/>
            <a:p>
              <a:pPr algn="ctr">
                <a:lnSpc>
                  <a:spcPts val="4437"/>
                </a:lnSpc>
              </a:pPr>
              <a:r>
                <a:rPr lang="en-US" sz="3169" dirty="0">
                  <a:solidFill>
                    <a:srgbClr val="00534E"/>
                  </a:solidFill>
                  <a:latin typeface="Atkinson Hyperlegible Next" pitchFamily="2" charset="77"/>
                  <a:ea typeface="Poppins Bold"/>
                  <a:cs typeface="Poppins Bold"/>
                  <a:sym typeface="Poppins Bold"/>
                </a:rPr>
                <a:t>Effects of plants</a:t>
              </a:r>
            </a:p>
          </p:txBody>
        </p:sp>
      </p:grpSp>
      <p:pic>
        <p:nvPicPr>
          <p:cNvPr id="3" name="Grafik 2" descr="Würfel Silhouette">
            <a:extLst>
              <a:ext uri="{FF2B5EF4-FFF2-40B4-BE49-F238E27FC236}">
                <a16:creationId xmlns:a16="http://schemas.microsoft.com/office/drawing/2014/main" id="{5E8BFCBA-D0D1-57D1-6D43-035ECE6BCD1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706600" y="5767560"/>
            <a:ext cx="3581400" cy="3581400"/>
          </a:xfrm>
          <a:prstGeom prst="rect">
            <a:avLst/>
          </a:prstGeom>
        </p:spPr>
      </p:pic>
      <p:sp>
        <p:nvSpPr>
          <p:cNvPr id="28" name="Textfeld 27">
            <a:extLst>
              <a:ext uri="{FF2B5EF4-FFF2-40B4-BE49-F238E27FC236}">
                <a16:creationId xmlns:a16="http://schemas.microsoft.com/office/drawing/2014/main" id="{15622FC2-5340-4B7A-051D-26E2CEB65E7F}"/>
              </a:ext>
            </a:extLst>
          </p:cNvPr>
          <p:cNvSpPr txBox="1"/>
          <p:nvPr/>
        </p:nvSpPr>
        <p:spPr>
          <a:xfrm>
            <a:off x="9601200" y="8025521"/>
            <a:ext cx="7505182" cy="1323439"/>
          </a:xfrm>
          <a:prstGeom prst="rect">
            <a:avLst/>
          </a:prstGeom>
          <a:noFill/>
        </p:spPr>
        <p:txBody>
          <a:bodyPr wrap="square" rtlCol="0">
            <a:spAutoFit/>
          </a:bodyPr>
          <a:lstStyle/>
          <a:p>
            <a:r>
              <a:rPr lang="de-DE" sz="8000" b="1" dirty="0">
                <a:solidFill>
                  <a:srgbClr val="00534E"/>
                </a:solidFill>
                <a:latin typeface="Atkinson Hyperlegible Next" pitchFamily="2" charset="77"/>
              </a:rPr>
              <a:t>Project Day 1</a:t>
            </a:r>
          </a:p>
        </p:txBody>
      </p:sp>
    </p:spTree>
  </p:cSld>
  <p:clrMapOvr>
    <a:masterClrMapping/>
  </p:clrMapOvr>
  <p:transition spd="slow">
    <p:cover dir="d"/>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sp>
        <p:nvSpPr>
          <p:cNvPr id="4" name="TextBox 4"/>
          <p:cNvSpPr txBox="1"/>
          <p:nvPr/>
        </p:nvSpPr>
        <p:spPr>
          <a:xfrm>
            <a:off x="1028700" y="971550"/>
            <a:ext cx="11264809" cy="1198533"/>
          </a:xfrm>
          <a:prstGeom prst="rect">
            <a:avLst/>
          </a:prstGeom>
        </p:spPr>
        <p:txBody>
          <a:bodyPr lIns="0" tIns="0" rIns="0" bIns="0" rtlCol="0" anchor="t">
            <a:spAutoFit/>
          </a:bodyPr>
          <a:lstStyle/>
          <a:p>
            <a:pPr algn="l">
              <a:lnSpc>
                <a:spcPts val="9183"/>
              </a:lnSpc>
            </a:pPr>
            <a:r>
              <a:rPr lang="en-US" sz="8503" b="1" dirty="0">
                <a:solidFill>
                  <a:srgbClr val="E26A53"/>
                </a:solidFill>
                <a:latin typeface="Atkinson Hyperlegible Next" pitchFamily="2" charset="77"/>
                <a:ea typeface="Funtastic"/>
                <a:cs typeface="Funtastic"/>
                <a:sym typeface="Funtastic"/>
              </a:rPr>
              <a:t>DENSIFICATION</a:t>
            </a:r>
          </a:p>
        </p:txBody>
      </p:sp>
      <p:sp>
        <p:nvSpPr>
          <p:cNvPr id="12" name="TextBox 12"/>
          <p:cNvSpPr txBox="1"/>
          <p:nvPr/>
        </p:nvSpPr>
        <p:spPr>
          <a:xfrm>
            <a:off x="1028700" y="166371"/>
            <a:ext cx="9950658" cy="737894"/>
          </a:xfrm>
          <a:prstGeom prst="rect">
            <a:avLst/>
          </a:prstGeom>
        </p:spPr>
        <p:txBody>
          <a:bodyPr lIns="0" tIns="0" rIns="0" bIns="0" rtlCol="0" anchor="t">
            <a:spAutoFit/>
          </a:bodyPr>
          <a:lstStyle/>
          <a:p>
            <a:pPr algn="l">
              <a:lnSpc>
                <a:spcPts val="6020"/>
              </a:lnSpc>
            </a:pPr>
            <a:r>
              <a:rPr lang="en-US" sz="4300" dirty="0">
                <a:solidFill>
                  <a:srgbClr val="FBD1B2"/>
                </a:solidFill>
                <a:latin typeface="Atkinson Hyperlegible Next" pitchFamily="2" charset="77"/>
                <a:ea typeface="Funtastic"/>
                <a:cs typeface="Funtastic"/>
                <a:sym typeface="Funtastic"/>
              </a:rPr>
              <a:t>Review</a:t>
            </a:r>
          </a:p>
        </p:txBody>
      </p:sp>
      <p:grpSp>
        <p:nvGrpSpPr>
          <p:cNvPr id="13" name="Group 13"/>
          <p:cNvGrpSpPr/>
          <p:nvPr/>
        </p:nvGrpSpPr>
        <p:grpSpPr>
          <a:xfrm>
            <a:off x="7770222" y="2358436"/>
            <a:ext cx="4942935" cy="4942935"/>
            <a:chOff x="0" y="0"/>
            <a:chExt cx="6590579" cy="6590579"/>
          </a:xfrm>
        </p:grpSpPr>
        <p:grpSp>
          <p:nvGrpSpPr>
            <p:cNvPr id="14" name="Group 14"/>
            <p:cNvGrpSpPr/>
            <p:nvPr/>
          </p:nvGrpSpPr>
          <p:grpSpPr>
            <a:xfrm>
              <a:off x="0" y="0"/>
              <a:ext cx="6590579" cy="6590579"/>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D0BA"/>
              </a:solidFill>
              <a:ln w="95250" cap="sq">
                <a:solidFill>
                  <a:srgbClr val="FFFFFF"/>
                </a:solidFill>
                <a:prstDash val="solid"/>
                <a:miter/>
              </a:ln>
            </p:spPr>
            <p:txBody>
              <a:bodyPr/>
              <a:lstStyle/>
              <a:p>
                <a:endParaRPr lang="de-DE" dirty="0">
                  <a:latin typeface="Atkinson Hyperlegible Next" pitchFamily="2" charset="77"/>
                </a:endParaRPr>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latin typeface="Atkinson Hyperlegible Next" pitchFamily="2" charset="77"/>
                </a:endParaRPr>
              </a:p>
            </p:txBody>
          </p:sp>
        </p:grpSp>
        <p:sp>
          <p:nvSpPr>
            <p:cNvPr id="17" name="TextBox 17"/>
            <p:cNvSpPr txBox="1"/>
            <p:nvPr/>
          </p:nvSpPr>
          <p:spPr>
            <a:xfrm>
              <a:off x="898812" y="3031674"/>
              <a:ext cx="5016821" cy="1206654"/>
            </a:xfrm>
            <a:prstGeom prst="rect">
              <a:avLst/>
            </a:prstGeom>
          </p:spPr>
          <p:txBody>
            <a:bodyPr lIns="0" tIns="0" rIns="0" bIns="0" rtlCol="0" anchor="t">
              <a:spAutoFit/>
            </a:bodyPr>
            <a:lstStyle/>
            <a:p>
              <a:pPr algn="ctr">
                <a:lnSpc>
                  <a:spcPts val="3634"/>
                </a:lnSpc>
              </a:pPr>
              <a:r>
                <a:rPr lang="en-US" sz="2595" b="1" dirty="0">
                  <a:solidFill>
                    <a:srgbClr val="00534E"/>
                  </a:solidFill>
                  <a:latin typeface="Atkinson Hyperlegible Next" pitchFamily="2" charset="77"/>
                  <a:ea typeface="Jua"/>
                  <a:cs typeface="Jua"/>
                  <a:sym typeface="Jua"/>
                </a:rPr>
                <a:t>Which things are</a:t>
              </a:r>
            </a:p>
            <a:p>
              <a:pPr algn="ctr">
                <a:lnSpc>
                  <a:spcPts val="3634"/>
                </a:lnSpc>
              </a:pPr>
              <a:r>
                <a:rPr lang="en-US" sz="2595" b="1" dirty="0">
                  <a:solidFill>
                    <a:srgbClr val="00534E"/>
                  </a:solidFill>
                  <a:latin typeface="Atkinson Hyperlegible Next" pitchFamily="2" charset="77"/>
                  <a:ea typeface="Jua"/>
                  <a:cs typeface="Jua"/>
                  <a:sym typeface="Jua"/>
                </a:rPr>
                <a:t>close together?</a:t>
              </a:r>
            </a:p>
          </p:txBody>
        </p:sp>
        <p:sp>
          <p:nvSpPr>
            <p:cNvPr id="18" name="TextBox 18"/>
            <p:cNvSpPr txBox="1"/>
            <p:nvPr/>
          </p:nvSpPr>
          <p:spPr>
            <a:xfrm>
              <a:off x="449511" y="2151153"/>
              <a:ext cx="5691559" cy="758243"/>
            </a:xfrm>
            <a:prstGeom prst="rect">
              <a:avLst/>
            </a:prstGeom>
          </p:spPr>
          <p:txBody>
            <a:bodyPr lIns="0" tIns="0" rIns="0" bIns="0" rtlCol="0" anchor="t">
              <a:spAutoFit/>
            </a:bodyPr>
            <a:lstStyle/>
            <a:p>
              <a:pPr algn="ctr">
                <a:lnSpc>
                  <a:spcPts val="4377"/>
                </a:lnSpc>
              </a:pPr>
              <a:r>
                <a:rPr lang="en-US" sz="3944" b="1" dirty="0">
                  <a:solidFill>
                    <a:srgbClr val="00534E"/>
                  </a:solidFill>
                  <a:latin typeface="Atkinson Hyperlegible Next" pitchFamily="2" charset="77"/>
                  <a:ea typeface="Funtastic"/>
                  <a:cs typeface="Funtastic"/>
                  <a:sym typeface="Funtastic"/>
                </a:rPr>
                <a:t>DENSIFICATION</a:t>
              </a:r>
            </a:p>
          </p:txBody>
        </p:sp>
      </p:grpSp>
      <p:sp>
        <p:nvSpPr>
          <p:cNvPr id="19" name="TextBox 19"/>
          <p:cNvSpPr txBox="1"/>
          <p:nvPr/>
        </p:nvSpPr>
        <p:spPr>
          <a:xfrm>
            <a:off x="13505776" y="2964215"/>
            <a:ext cx="4182013" cy="979948"/>
          </a:xfrm>
          <a:prstGeom prst="rect">
            <a:avLst/>
          </a:prstGeom>
        </p:spPr>
        <p:txBody>
          <a:bodyPr lIns="0" tIns="0" rIns="0" bIns="0" rtlCol="0" anchor="t">
            <a:spAutoFit/>
          </a:bodyPr>
          <a:lstStyle/>
          <a:p>
            <a:pPr algn="ctr">
              <a:lnSpc>
                <a:spcPts val="3919"/>
              </a:lnSpc>
              <a:spcBef>
                <a:spcPct val="0"/>
              </a:spcBef>
            </a:pPr>
            <a:r>
              <a:rPr lang="en-US" sz="2799" b="1" dirty="0">
                <a:solidFill>
                  <a:srgbClr val="FBD1B2"/>
                </a:solidFill>
                <a:latin typeface="Atkinson Hyperlegible Next" pitchFamily="2" charset="77"/>
                <a:ea typeface="Jua"/>
                <a:cs typeface="Jua"/>
                <a:sym typeface="Jua"/>
              </a:rPr>
              <a:t>Many people live in the city</a:t>
            </a:r>
          </a:p>
        </p:txBody>
      </p:sp>
      <p:sp>
        <p:nvSpPr>
          <p:cNvPr id="20" name="TextBox 20"/>
          <p:cNvSpPr txBox="1"/>
          <p:nvPr/>
        </p:nvSpPr>
        <p:spPr>
          <a:xfrm>
            <a:off x="12862570" y="7629379"/>
            <a:ext cx="5009202" cy="979948"/>
          </a:xfrm>
          <a:prstGeom prst="rect">
            <a:avLst/>
          </a:prstGeom>
        </p:spPr>
        <p:txBody>
          <a:bodyPr lIns="0" tIns="0" rIns="0" bIns="0" rtlCol="0" anchor="t">
            <a:spAutoFit/>
          </a:bodyPr>
          <a:lstStyle/>
          <a:p>
            <a:pPr lvl="0" algn="ctr">
              <a:lnSpc>
                <a:spcPts val="3919"/>
              </a:lnSpc>
              <a:spcBef>
                <a:spcPct val="0"/>
              </a:spcBef>
            </a:pPr>
            <a:r>
              <a:rPr lang="en-US" sz="2799" b="1" dirty="0">
                <a:solidFill>
                  <a:srgbClr val="FBD1B2"/>
                </a:solidFill>
                <a:latin typeface="Atkinson Hyperlegible Next" pitchFamily="2" charset="77"/>
                <a:ea typeface="Jua"/>
                <a:cs typeface="Jua"/>
                <a:sym typeface="Jua"/>
              </a:rPr>
              <a:t>Many buildings are built close together</a:t>
            </a:r>
          </a:p>
        </p:txBody>
      </p:sp>
      <p:sp>
        <p:nvSpPr>
          <p:cNvPr id="21" name="TextBox 21"/>
          <p:cNvSpPr txBox="1"/>
          <p:nvPr/>
        </p:nvSpPr>
        <p:spPr>
          <a:xfrm>
            <a:off x="2230086" y="5081911"/>
            <a:ext cx="5009202" cy="1980222"/>
          </a:xfrm>
          <a:prstGeom prst="rect">
            <a:avLst/>
          </a:prstGeom>
        </p:spPr>
        <p:txBody>
          <a:bodyPr wrap="square" lIns="0" tIns="0" rIns="0" bIns="0" rtlCol="0" anchor="t">
            <a:spAutoFit/>
          </a:bodyPr>
          <a:lstStyle/>
          <a:p>
            <a:pPr lvl="0" algn="ctr">
              <a:lnSpc>
                <a:spcPts val="3919"/>
              </a:lnSpc>
              <a:spcBef>
                <a:spcPct val="0"/>
              </a:spcBef>
            </a:pPr>
            <a:r>
              <a:rPr lang="en-US" sz="2799" b="1" dirty="0">
                <a:solidFill>
                  <a:srgbClr val="FBD1B2"/>
                </a:solidFill>
                <a:latin typeface="Atkinson Hyperlegible Next" pitchFamily="2" charset="77"/>
                <a:ea typeface="Jua"/>
                <a:cs typeface="Jua"/>
                <a:sym typeface="Jua"/>
              </a:rPr>
              <a:t>Infrastructure: Transport networks,</a:t>
            </a:r>
          </a:p>
          <a:p>
            <a:pPr lvl="0" algn="ctr">
              <a:lnSpc>
                <a:spcPts val="3919"/>
              </a:lnSpc>
              <a:spcBef>
                <a:spcPct val="0"/>
              </a:spcBef>
            </a:pPr>
            <a:r>
              <a:rPr lang="en-US" sz="2799" b="1" dirty="0">
                <a:solidFill>
                  <a:srgbClr val="FBD1B2"/>
                </a:solidFill>
                <a:latin typeface="Atkinson Hyperlegible Next" pitchFamily="2" charset="77"/>
                <a:ea typeface="Jua"/>
                <a:cs typeface="Jua"/>
                <a:sym typeface="Jua"/>
              </a:rPr>
              <a:t>energy supply and water/wastewater systems</a:t>
            </a:r>
            <a:endParaRPr lang="en-US" sz="2799" b="1" u="none" strike="noStrike" dirty="0">
              <a:solidFill>
                <a:srgbClr val="FBD1B2"/>
              </a:solidFill>
              <a:latin typeface="Atkinson Hyperlegible Next" pitchFamily="2" charset="77"/>
              <a:ea typeface="Jua"/>
              <a:cs typeface="Jua"/>
              <a:sym typeface="Jua"/>
            </a:endParaRPr>
          </a:p>
        </p:txBody>
      </p:sp>
      <p:pic>
        <p:nvPicPr>
          <p:cNvPr id="26" name="Grafik 25" descr="Pfeil mit einer Linie: Kurve gegen den Uhrzeigersinn mit einfarbiger Füllung">
            <a:extLst>
              <a:ext uri="{FF2B5EF4-FFF2-40B4-BE49-F238E27FC236}">
                <a16:creationId xmlns:a16="http://schemas.microsoft.com/office/drawing/2014/main" id="{50B24EC9-4615-1B6D-1FCE-1DAE74E8801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847644">
            <a:off x="6742947" y="2603334"/>
            <a:ext cx="1523616" cy="1523616"/>
          </a:xfrm>
          <a:prstGeom prst="rect">
            <a:avLst/>
          </a:prstGeom>
        </p:spPr>
      </p:pic>
      <p:pic>
        <p:nvPicPr>
          <p:cNvPr id="27" name="Grafik 26" descr="Pfeil mit einer Linie: Kurve gegen den Uhrzeigersinn mit einfarbiger Füllung">
            <a:extLst>
              <a:ext uri="{FF2B5EF4-FFF2-40B4-BE49-F238E27FC236}">
                <a16:creationId xmlns:a16="http://schemas.microsoft.com/office/drawing/2014/main" id="{6FB7F662-349F-ED83-D616-7F3E8B20A28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803944">
            <a:off x="11890418" y="2139828"/>
            <a:ext cx="1523616" cy="1523616"/>
          </a:xfrm>
          <a:prstGeom prst="rect">
            <a:avLst/>
          </a:prstGeom>
        </p:spPr>
      </p:pic>
      <p:pic>
        <p:nvPicPr>
          <p:cNvPr id="28" name="Grafik 27" descr="Pfeil mit einer Linie: Kurve gegen den Uhrzeigersinn mit einfarbiger Füllung">
            <a:extLst>
              <a:ext uri="{FF2B5EF4-FFF2-40B4-BE49-F238E27FC236}">
                <a16:creationId xmlns:a16="http://schemas.microsoft.com/office/drawing/2014/main" id="{C10F7653-BCDA-3415-3E8E-3AF99211156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8808139">
            <a:off x="12130429" y="5733123"/>
            <a:ext cx="1523616" cy="1523616"/>
          </a:xfrm>
          <a:prstGeom prst="rect">
            <a:avLst/>
          </a:prstGeom>
        </p:spPr>
      </p:pic>
      <p:pic>
        <p:nvPicPr>
          <p:cNvPr id="32" name="Grafik 31" descr="Balkendiagramm mit Aufwärtstrend mit einfarbiger Füllung">
            <a:extLst>
              <a:ext uri="{FF2B5EF4-FFF2-40B4-BE49-F238E27FC236}">
                <a16:creationId xmlns:a16="http://schemas.microsoft.com/office/drawing/2014/main" id="{3F6CFFEB-F2F4-755E-A1B2-A6D622AB836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236445" y="639626"/>
            <a:ext cx="2222378" cy="2222378"/>
          </a:xfrm>
          <a:prstGeom prst="rect">
            <a:avLst/>
          </a:prstGeom>
        </p:spPr>
      </p:pic>
      <p:pic>
        <p:nvPicPr>
          <p:cNvPr id="34" name="Grafik 33" descr="Brückenszenerie mit einfarbiger Füllung">
            <a:extLst>
              <a:ext uri="{FF2B5EF4-FFF2-40B4-BE49-F238E27FC236}">
                <a16:creationId xmlns:a16="http://schemas.microsoft.com/office/drawing/2014/main" id="{369C746C-33E1-C992-896B-ADCDD9A548D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34917" y="2509359"/>
            <a:ext cx="1825266" cy="1825266"/>
          </a:xfrm>
          <a:prstGeom prst="rect">
            <a:avLst/>
          </a:prstGeom>
        </p:spPr>
      </p:pic>
      <p:pic>
        <p:nvPicPr>
          <p:cNvPr id="40" name="Grafik 39" descr="Gebäude mit einfarbiger Füllung">
            <a:extLst>
              <a:ext uri="{FF2B5EF4-FFF2-40B4-BE49-F238E27FC236}">
                <a16:creationId xmlns:a16="http://schemas.microsoft.com/office/drawing/2014/main" id="{07593ADC-C165-4E6A-0DD0-0F61FE0D1BB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534038" y="5811731"/>
            <a:ext cx="1532659" cy="1532659"/>
          </a:xfrm>
          <a:prstGeom prst="rect">
            <a:avLst/>
          </a:prstGeom>
        </p:spPr>
      </p:pic>
      <p:pic>
        <p:nvPicPr>
          <p:cNvPr id="42" name="Grafik 41" descr="Gebäude Silhouette">
            <a:extLst>
              <a:ext uri="{FF2B5EF4-FFF2-40B4-BE49-F238E27FC236}">
                <a16:creationId xmlns:a16="http://schemas.microsoft.com/office/drawing/2014/main" id="{A330FB27-B9F3-6D57-A3AD-26887DCA88F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409541" y="4887079"/>
            <a:ext cx="1424098" cy="2534521"/>
          </a:xfrm>
          <a:prstGeom prst="rect">
            <a:avLst/>
          </a:prstGeom>
        </p:spPr>
      </p:pic>
      <p:pic>
        <p:nvPicPr>
          <p:cNvPr id="44" name="Grafik 43" descr="Gebäude mit einfarbiger Füllung">
            <a:extLst>
              <a:ext uri="{FF2B5EF4-FFF2-40B4-BE49-F238E27FC236}">
                <a16:creationId xmlns:a16="http://schemas.microsoft.com/office/drawing/2014/main" id="{BD7DF5BE-A10C-B097-A8B0-B2436078FD9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796821" y="5258132"/>
            <a:ext cx="2267358" cy="2267358"/>
          </a:xfrm>
          <a:prstGeom prst="rect">
            <a:avLst/>
          </a:prstGeom>
        </p:spPr>
      </p:pic>
      <p:pic>
        <p:nvPicPr>
          <p:cNvPr id="46" name="Grafik 45" descr="Bus Silhouette">
            <a:extLst>
              <a:ext uri="{FF2B5EF4-FFF2-40B4-BE49-F238E27FC236}">
                <a16:creationId xmlns:a16="http://schemas.microsoft.com/office/drawing/2014/main" id="{7F440B77-8AF8-D9FA-1DA2-44E94EFDCE4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354863" y="3807822"/>
            <a:ext cx="1607133" cy="1607133"/>
          </a:xfrm>
          <a:prstGeom prst="rect">
            <a:avLst/>
          </a:prstGeom>
        </p:spPr>
      </p:pic>
      <p:pic>
        <p:nvPicPr>
          <p:cNvPr id="48" name="Grafik 47" descr="Callcenter mit einfarbiger Füllung">
            <a:extLst>
              <a:ext uri="{FF2B5EF4-FFF2-40B4-BE49-F238E27FC236}">
                <a16:creationId xmlns:a16="http://schemas.microsoft.com/office/drawing/2014/main" id="{590C081D-387B-D067-E50E-4A395C57CE6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172522" y="4026246"/>
            <a:ext cx="1117254" cy="1117254"/>
          </a:xfrm>
          <a:prstGeom prst="rect">
            <a:avLst/>
          </a:prstGeom>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grpSp>
        <p:nvGrpSpPr>
          <p:cNvPr id="4" name="Group 4"/>
          <p:cNvGrpSpPr/>
          <p:nvPr/>
        </p:nvGrpSpPr>
        <p:grpSpPr>
          <a:xfrm>
            <a:off x="1028700" y="209233"/>
            <a:ext cx="11264809" cy="1975138"/>
            <a:chOff x="0" y="-171450"/>
            <a:chExt cx="15019745" cy="2633517"/>
          </a:xfrm>
        </p:grpSpPr>
        <p:sp>
          <p:nvSpPr>
            <p:cNvPr id="5" name="TextBox 5"/>
            <p:cNvSpPr txBox="1"/>
            <p:nvPr/>
          </p:nvSpPr>
          <p:spPr>
            <a:xfrm>
              <a:off x="0" y="864023"/>
              <a:ext cx="15019745" cy="1598044"/>
            </a:xfrm>
            <a:prstGeom prst="rect">
              <a:avLst/>
            </a:prstGeom>
          </p:spPr>
          <p:txBody>
            <a:bodyPr lIns="0" tIns="0" rIns="0" bIns="0" rtlCol="0" anchor="t">
              <a:spAutoFit/>
            </a:bodyPr>
            <a:lstStyle/>
            <a:p>
              <a:pPr algn="l">
                <a:lnSpc>
                  <a:spcPts val="9183"/>
                </a:lnSpc>
              </a:pPr>
              <a:r>
                <a:rPr lang="en-US" sz="8503" b="1" dirty="0">
                  <a:solidFill>
                    <a:srgbClr val="E26A53"/>
                  </a:solidFill>
                  <a:latin typeface="Atkinson Hyperlegible Next" pitchFamily="2" charset="77"/>
                  <a:ea typeface="Funtastic"/>
                  <a:cs typeface="Funtastic"/>
                  <a:sym typeface="Funtastic"/>
                </a:rPr>
                <a:t>DENSIFICATION</a:t>
              </a:r>
            </a:p>
          </p:txBody>
        </p:sp>
        <p:sp>
          <p:nvSpPr>
            <p:cNvPr id="6" name="TextBox 6"/>
            <p:cNvSpPr txBox="1"/>
            <p:nvPr/>
          </p:nvSpPr>
          <p:spPr>
            <a:xfrm>
              <a:off x="0" y="-171450"/>
              <a:ext cx="13267542" cy="980952"/>
            </a:xfrm>
            <a:prstGeom prst="rect">
              <a:avLst/>
            </a:prstGeom>
          </p:spPr>
          <p:txBody>
            <a:bodyPr lIns="0" tIns="0" rIns="0" bIns="0" rtlCol="0" anchor="t">
              <a:spAutoFit/>
            </a:bodyPr>
            <a:lstStyle/>
            <a:p>
              <a:pPr algn="l">
                <a:lnSpc>
                  <a:spcPts val="6020"/>
                </a:lnSpc>
              </a:pPr>
              <a:r>
                <a:rPr lang="en-US" sz="4300" dirty="0">
                  <a:solidFill>
                    <a:srgbClr val="FBD1B2"/>
                  </a:solidFill>
                  <a:latin typeface="Atkinson Hyperlegible Next" pitchFamily="2" charset="77"/>
                  <a:ea typeface="Funtastic"/>
                  <a:cs typeface="Funtastic"/>
                  <a:sym typeface="Funtastic"/>
                </a:rPr>
                <a:t>Review</a:t>
              </a:r>
            </a:p>
          </p:txBody>
        </p:sp>
      </p:grpSp>
      <p:grpSp>
        <p:nvGrpSpPr>
          <p:cNvPr id="7" name="Group 7"/>
          <p:cNvGrpSpPr/>
          <p:nvPr/>
        </p:nvGrpSpPr>
        <p:grpSpPr>
          <a:xfrm>
            <a:off x="939229" y="2448565"/>
            <a:ext cx="7802125" cy="6581134"/>
            <a:chOff x="0" y="0"/>
            <a:chExt cx="10402833" cy="7451029"/>
          </a:xfrm>
        </p:grpSpPr>
        <p:sp>
          <p:nvSpPr>
            <p:cNvPr id="8" name="Freeform 8"/>
            <p:cNvSpPr/>
            <p:nvPr/>
          </p:nvSpPr>
          <p:spPr>
            <a:xfrm>
              <a:off x="0" y="0"/>
              <a:ext cx="10402833" cy="7451029"/>
            </a:xfrm>
            <a:custGeom>
              <a:avLst/>
              <a:gdLst/>
              <a:ahLst/>
              <a:cxnLst/>
              <a:rect l="l" t="t" r="r" b="b"/>
              <a:pathLst>
                <a:path w="10402833" h="7451029">
                  <a:moveTo>
                    <a:pt x="0" y="0"/>
                  </a:moveTo>
                  <a:lnTo>
                    <a:pt x="10402833" y="0"/>
                  </a:lnTo>
                  <a:lnTo>
                    <a:pt x="10402833" y="7451029"/>
                  </a:lnTo>
                  <a:lnTo>
                    <a:pt x="0" y="745102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9" name="Freeform 9"/>
            <p:cNvSpPr/>
            <p:nvPr/>
          </p:nvSpPr>
          <p:spPr>
            <a:xfrm>
              <a:off x="2862586" y="406117"/>
              <a:ext cx="4525261" cy="1436770"/>
            </a:xfrm>
            <a:custGeom>
              <a:avLst/>
              <a:gdLst/>
              <a:ahLst/>
              <a:cxnLst/>
              <a:rect l="l" t="t" r="r" b="b"/>
              <a:pathLst>
                <a:path w="4525261" h="1436770">
                  <a:moveTo>
                    <a:pt x="0" y="0"/>
                  </a:moveTo>
                  <a:lnTo>
                    <a:pt x="4525261" y="0"/>
                  </a:lnTo>
                  <a:lnTo>
                    <a:pt x="4525261" y="1436770"/>
                  </a:lnTo>
                  <a:lnTo>
                    <a:pt x="0" y="143677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de-DE" dirty="0">
                <a:latin typeface="Atkinson Hyperlegible Next" pitchFamily="2" charset="77"/>
              </a:endParaRPr>
            </a:p>
          </p:txBody>
        </p:sp>
        <p:sp>
          <p:nvSpPr>
            <p:cNvPr id="10" name="TextBox 10"/>
            <p:cNvSpPr txBox="1"/>
            <p:nvPr/>
          </p:nvSpPr>
          <p:spPr>
            <a:xfrm>
              <a:off x="3134705" y="667304"/>
              <a:ext cx="4012524" cy="677970"/>
            </a:xfrm>
            <a:prstGeom prst="rect">
              <a:avLst/>
            </a:prstGeom>
          </p:spPr>
          <p:txBody>
            <a:bodyPr lIns="0" tIns="0" rIns="0" bIns="0" rtlCol="0" anchor="t">
              <a:spAutoFit/>
            </a:bodyPr>
            <a:lstStyle/>
            <a:p>
              <a:pPr algn="ctr">
                <a:lnSpc>
                  <a:spcPts val="4500"/>
                </a:lnSpc>
              </a:pPr>
              <a:r>
                <a:rPr lang="en-US" sz="4500" dirty="0">
                  <a:solidFill>
                    <a:srgbClr val="00534E"/>
                  </a:solidFill>
                  <a:latin typeface="Atkinson Hyperlegible Next" pitchFamily="2" charset="77"/>
                  <a:ea typeface="Funtastic"/>
                  <a:cs typeface="Funtastic"/>
                  <a:sym typeface="Funtastic"/>
                </a:rPr>
                <a:t>PROS</a:t>
              </a:r>
            </a:p>
          </p:txBody>
        </p:sp>
      </p:grpSp>
      <p:grpSp>
        <p:nvGrpSpPr>
          <p:cNvPr id="11" name="Group 11"/>
          <p:cNvGrpSpPr/>
          <p:nvPr/>
        </p:nvGrpSpPr>
        <p:grpSpPr>
          <a:xfrm>
            <a:off x="9832493" y="2448564"/>
            <a:ext cx="7802125" cy="6581135"/>
            <a:chOff x="0" y="0"/>
            <a:chExt cx="10402833" cy="7451029"/>
          </a:xfrm>
        </p:grpSpPr>
        <p:sp>
          <p:nvSpPr>
            <p:cNvPr id="12" name="Freeform 12"/>
            <p:cNvSpPr/>
            <p:nvPr/>
          </p:nvSpPr>
          <p:spPr>
            <a:xfrm>
              <a:off x="0" y="0"/>
              <a:ext cx="10402833" cy="7451029"/>
            </a:xfrm>
            <a:custGeom>
              <a:avLst/>
              <a:gdLst/>
              <a:ahLst/>
              <a:cxnLst/>
              <a:rect l="l" t="t" r="r" b="b"/>
              <a:pathLst>
                <a:path w="10402833" h="7451029">
                  <a:moveTo>
                    <a:pt x="0" y="0"/>
                  </a:moveTo>
                  <a:lnTo>
                    <a:pt x="10402833" y="0"/>
                  </a:lnTo>
                  <a:lnTo>
                    <a:pt x="10402833" y="7451029"/>
                  </a:lnTo>
                  <a:lnTo>
                    <a:pt x="0" y="745102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3" name="Freeform 13"/>
            <p:cNvSpPr/>
            <p:nvPr/>
          </p:nvSpPr>
          <p:spPr>
            <a:xfrm>
              <a:off x="2856122" y="406117"/>
              <a:ext cx="4525261" cy="1436770"/>
            </a:xfrm>
            <a:custGeom>
              <a:avLst/>
              <a:gdLst/>
              <a:ahLst/>
              <a:cxnLst/>
              <a:rect l="l" t="t" r="r" b="b"/>
              <a:pathLst>
                <a:path w="4525261" h="1436770">
                  <a:moveTo>
                    <a:pt x="0" y="0"/>
                  </a:moveTo>
                  <a:lnTo>
                    <a:pt x="4525261" y="0"/>
                  </a:lnTo>
                  <a:lnTo>
                    <a:pt x="4525261" y="1436770"/>
                  </a:lnTo>
                  <a:lnTo>
                    <a:pt x="0" y="143677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de-DE" dirty="0">
                <a:latin typeface="Atkinson Hyperlegible Next" pitchFamily="2" charset="77"/>
              </a:endParaRPr>
            </a:p>
          </p:txBody>
        </p:sp>
        <p:sp>
          <p:nvSpPr>
            <p:cNvPr id="14" name="TextBox 14"/>
            <p:cNvSpPr txBox="1"/>
            <p:nvPr/>
          </p:nvSpPr>
          <p:spPr>
            <a:xfrm>
              <a:off x="3090595" y="703237"/>
              <a:ext cx="4221641" cy="677970"/>
            </a:xfrm>
            <a:prstGeom prst="rect">
              <a:avLst/>
            </a:prstGeom>
          </p:spPr>
          <p:txBody>
            <a:bodyPr wrap="square" lIns="0" tIns="0" rIns="0" bIns="0" rtlCol="0" anchor="t">
              <a:spAutoFit/>
            </a:bodyPr>
            <a:lstStyle/>
            <a:p>
              <a:pPr algn="ctr">
                <a:lnSpc>
                  <a:spcPts val="4500"/>
                </a:lnSpc>
              </a:pPr>
              <a:r>
                <a:rPr lang="en-US" sz="4500" dirty="0">
                  <a:solidFill>
                    <a:srgbClr val="00534E"/>
                  </a:solidFill>
                  <a:latin typeface="Atkinson Hyperlegible Next" pitchFamily="2" charset="77"/>
                  <a:ea typeface="Funtastic"/>
                  <a:cs typeface="Funtastic"/>
                  <a:sym typeface="Funtastic"/>
                </a:rPr>
                <a:t>CONS</a:t>
              </a:r>
            </a:p>
          </p:txBody>
        </p:sp>
      </p:grpSp>
      <p:sp>
        <p:nvSpPr>
          <p:cNvPr id="16" name="TextBox 16"/>
          <p:cNvSpPr txBox="1"/>
          <p:nvPr/>
        </p:nvSpPr>
        <p:spPr>
          <a:xfrm>
            <a:off x="10656918" y="4006317"/>
            <a:ext cx="6029279" cy="4229428"/>
          </a:xfrm>
          <a:prstGeom prst="rect">
            <a:avLst/>
          </a:prstGeom>
        </p:spPr>
        <p:txBody>
          <a:bodyPr lIns="0" tIns="0" rIns="0" bIns="0" rtlCol="0" anchor="t">
            <a:spAutoFit/>
          </a:bodyPr>
          <a:lstStyle/>
          <a:p>
            <a:pPr marL="791844" lvl="1" indent="-457200">
              <a:lnSpc>
                <a:spcPct val="150000"/>
              </a:lnSpc>
              <a:buFont typeface="Arial" panose="020B0604020202020204" pitchFamily="34" charset="0"/>
              <a:buChar char="•"/>
            </a:pPr>
            <a:r>
              <a:rPr lang="en-US" sz="3099" dirty="0">
                <a:solidFill>
                  <a:srgbClr val="00534E"/>
                </a:solidFill>
                <a:latin typeface="Atkinson Hyperlegible Next" pitchFamily="2" charset="77"/>
                <a:ea typeface="Poppins Bold"/>
                <a:cs typeface="Poppins Bold"/>
                <a:sym typeface="Poppins Bold"/>
              </a:rPr>
              <a:t>Air quality</a:t>
            </a:r>
          </a:p>
          <a:p>
            <a:pPr marL="791844" lvl="1" indent="-457200">
              <a:lnSpc>
                <a:spcPct val="150000"/>
              </a:lnSpc>
              <a:buFont typeface="Arial" panose="020B0604020202020204" pitchFamily="34" charset="0"/>
              <a:buChar char="•"/>
            </a:pPr>
            <a:r>
              <a:rPr lang="en-US" sz="3099" dirty="0">
                <a:solidFill>
                  <a:srgbClr val="00534E"/>
                </a:solidFill>
                <a:latin typeface="Atkinson Hyperlegible Next" pitchFamily="2" charset="77"/>
                <a:ea typeface="Poppins Bold"/>
                <a:cs typeface="Poppins Bold"/>
                <a:sym typeface="Poppins Bold"/>
              </a:rPr>
              <a:t>Environmental pollution</a:t>
            </a:r>
          </a:p>
          <a:p>
            <a:pPr marL="791844" lvl="1" indent="-457200">
              <a:lnSpc>
                <a:spcPct val="150000"/>
              </a:lnSpc>
              <a:buFont typeface="Arial" panose="020B0604020202020204" pitchFamily="34" charset="0"/>
              <a:buChar char="•"/>
            </a:pPr>
            <a:r>
              <a:rPr lang="en-US" sz="3099" dirty="0">
                <a:solidFill>
                  <a:srgbClr val="00534E"/>
                </a:solidFill>
                <a:latin typeface="Atkinson Hyperlegible Next" pitchFamily="2" charset="77"/>
                <a:ea typeface="Poppins Bold"/>
                <a:cs typeface="Poppins Bold"/>
                <a:sym typeface="Poppins Bold"/>
              </a:rPr>
              <a:t>Noise</a:t>
            </a:r>
          </a:p>
          <a:p>
            <a:pPr marL="791844" lvl="1" indent="-457200">
              <a:lnSpc>
                <a:spcPct val="150000"/>
              </a:lnSpc>
              <a:buFont typeface="Arial" panose="020B0604020202020204" pitchFamily="34" charset="0"/>
              <a:buChar char="•"/>
            </a:pPr>
            <a:r>
              <a:rPr lang="en-US" sz="3099" dirty="0">
                <a:solidFill>
                  <a:srgbClr val="00534E"/>
                </a:solidFill>
                <a:latin typeface="Atkinson Hyperlegible Next" pitchFamily="2" charset="77"/>
                <a:ea typeface="Poppins Bold"/>
                <a:cs typeface="Poppins Bold"/>
                <a:sym typeface="Poppins Bold"/>
              </a:rPr>
              <a:t>High energy consumption</a:t>
            </a:r>
          </a:p>
          <a:p>
            <a:pPr marL="791844" lvl="1" indent="-457200">
              <a:lnSpc>
                <a:spcPct val="150000"/>
              </a:lnSpc>
              <a:buFont typeface="Arial" panose="020B0604020202020204" pitchFamily="34" charset="0"/>
              <a:buChar char="•"/>
            </a:pPr>
            <a:r>
              <a:rPr lang="en-US" sz="3099" dirty="0">
                <a:solidFill>
                  <a:srgbClr val="00534E"/>
                </a:solidFill>
                <a:latin typeface="Atkinson Hyperlegible Next" pitchFamily="2" charset="77"/>
                <a:ea typeface="Poppins Bold"/>
                <a:cs typeface="Poppins Bold"/>
                <a:sym typeface="Poppins Bold"/>
              </a:rPr>
              <a:t>Extreme weather</a:t>
            </a:r>
          </a:p>
          <a:p>
            <a:pPr marL="791844" lvl="1" indent="-457200">
              <a:lnSpc>
                <a:spcPct val="150000"/>
              </a:lnSpc>
              <a:buFont typeface="Arial" panose="020B0604020202020204" pitchFamily="34" charset="0"/>
              <a:buChar char="•"/>
            </a:pPr>
            <a:r>
              <a:rPr lang="en-US" sz="3099" dirty="0">
                <a:solidFill>
                  <a:srgbClr val="00534E"/>
                </a:solidFill>
                <a:latin typeface="Atkinson Hyperlegible Next" pitchFamily="2" charset="77"/>
                <a:ea typeface="Poppins Bold"/>
                <a:cs typeface="Poppins Bold"/>
                <a:sym typeface="Poppins Bold"/>
              </a:rPr>
              <a:t>Lack of green spaces</a:t>
            </a:r>
          </a:p>
        </p:txBody>
      </p:sp>
      <p:sp>
        <p:nvSpPr>
          <p:cNvPr id="21" name="TextBox 21"/>
          <p:cNvSpPr txBox="1"/>
          <p:nvPr/>
        </p:nvSpPr>
        <p:spPr>
          <a:xfrm>
            <a:off x="1806601" y="4025494"/>
            <a:ext cx="6029279" cy="3514039"/>
          </a:xfrm>
          <a:prstGeom prst="rect">
            <a:avLst/>
          </a:prstGeom>
        </p:spPr>
        <p:txBody>
          <a:bodyPr lIns="0" tIns="0" rIns="0" bIns="0" rtlCol="0" anchor="t">
            <a:spAutoFit/>
          </a:bodyPr>
          <a:lstStyle/>
          <a:p>
            <a:pPr marL="791844" lvl="1" indent="-457200">
              <a:lnSpc>
                <a:spcPct val="150000"/>
              </a:lnSpc>
              <a:buFont typeface="Arial" panose="020B0604020202020204" pitchFamily="34" charset="0"/>
              <a:buChar char="•"/>
            </a:pPr>
            <a:r>
              <a:rPr lang="en-US" sz="3099" dirty="0">
                <a:solidFill>
                  <a:srgbClr val="00534E"/>
                </a:solidFill>
                <a:latin typeface="Atkinson Hyperlegible Next" pitchFamily="2" charset="77"/>
                <a:ea typeface="Poppins Bold"/>
                <a:cs typeface="Poppins Bold"/>
                <a:sym typeface="Poppins Bold"/>
              </a:rPr>
              <a:t>Good infrastructure</a:t>
            </a:r>
          </a:p>
          <a:p>
            <a:pPr marL="791844" lvl="1" indent="-457200">
              <a:lnSpc>
                <a:spcPct val="150000"/>
              </a:lnSpc>
              <a:buFont typeface="Arial" panose="020B0604020202020204" pitchFamily="34" charset="0"/>
              <a:buChar char="•"/>
            </a:pPr>
            <a:r>
              <a:rPr lang="en-US" sz="3099" dirty="0">
                <a:solidFill>
                  <a:srgbClr val="00534E"/>
                </a:solidFill>
                <a:latin typeface="Atkinson Hyperlegible Next" pitchFamily="2" charset="77"/>
                <a:ea typeface="Poppins Bold"/>
                <a:cs typeface="Poppins Bold"/>
                <a:sym typeface="Poppins Bold"/>
              </a:rPr>
              <a:t>Social interaction</a:t>
            </a:r>
          </a:p>
          <a:p>
            <a:pPr marL="791844" lvl="1" indent="-457200">
              <a:lnSpc>
                <a:spcPct val="150000"/>
              </a:lnSpc>
              <a:buFont typeface="Arial" panose="020B0604020202020204" pitchFamily="34" charset="0"/>
              <a:buChar char="•"/>
            </a:pPr>
            <a:r>
              <a:rPr lang="en-US" sz="3099" dirty="0">
                <a:solidFill>
                  <a:srgbClr val="00534E"/>
                </a:solidFill>
                <a:latin typeface="Atkinson Hyperlegible Next" pitchFamily="2" charset="77"/>
                <a:ea typeface="Poppins Bold"/>
                <a:cs typeface="Poppins Bold"/>
                <a:sym typeface="Poppins Bold"/>
              </a:rPr>
              <a:t>Vibrant </a:t>
            </a:r>
            <a:r>
              <a:rPr lang="en-US" sz="3099" dirty="0" err="1">
                <a:solidFill>
                  <a:srgbClr val="00534E"/>
                </a:solidFill>
                <a:latin typeface="Atkinson Hyperlegible Next" pitchFamily="2" charset="77"/>
                <a:ea typeface="Poppins Bold"/>
                <a:cs typeface="Poppins Bold"/>
                <a:sym typeface="Poppins Bold"/>
              </a:rPr>
              <a:t>neighbourhoods</a:t>
            </a:r>
            <a:endParaRPr lang="en-US" sz="3099" dirty="0">
              <a:solidFill>
                <a:srgbClr val="00534E"/>
              </a:solidFill>
              <a:latin typeface="Atkinson Hyperlegible Next" pitchFamily="2" charset="77"/>
              <a:ea typeface="Poppins Bold"/>
              <a:cs typeface="Poppins Bold"/>
              <a:sym typeface="Poppins Bold"/>
            </a:endParaRPr>
          </a:p>
          <a:p>
            <a:pPr marL="791844" lvl="1" indent="-457200">
              <a:lnSpc>
                <a:spcPct val="150000"/>
              </a:lnSpc>
              <a:buFont typeface="Arial" panose="020B0604020202020204" pitchFamily="34" charset="0"/>
              <a:buChar char="•"/>
            </a:pPr>
            <a:r>
              <a:rPr lang="en-US" sz="3099" dirty="0">
                <a:solidFill>
                  <a:srgbClr val="00534E"/>
                </a:solidFill>
                <a:latin typeface="Atkinson Hyperlegible Next" pitchFamily="2" charset="77"/>
                <a:ea typeface="Poppins Bold"/>
                <a:cs typeface="Poppins Bold"/>
                <a:sym typeface="Poppins Bold"/>
              </a:rPr>
              <a:t>Community services</a:t>
            </a:r>
          </a:p>
          <a:p>
            <a:pPr marL="791844" lvl="1" indent="-457200">
              <a:lnSpc>
                <a:spcPct val="150000"/>
              </a:lnSpc>
              <a:buFont typeface="Arial" panose="020B0604020202020204" pitchFamily="34" charset="0"/>
              <a:buChar char="•"/>
            </a:pPr>
            <a:r>
              <a:rPr lang="en-US" sz="3099" dirty="0">
                <a:solidFill>
                  <a:srgbClr val="00534E"/>
                </a:solidFill>
                <a:latin typeface="Atkinson Hyperlegible Next" pitchFamily="2" charset="77"/>
                <a:ea typeface="Poppins Bold"/>
                <a:cs typeface="Poppins Bold"/>
                <a:sym typeface="Poppins Bold"/>
              </a:rPr>
              <a:t>Jobs</a:t>
            </a:r>
          </a:p>
        </p:txBody>
      </p:sp>
    </p:spTree>
  </p:cSld>
  <p:clrMapOvr>
    <a:masterClrMapping/>
  </p:clrMapOvr>
  <p:transition spd="slow">
    <p:cover dir="d"/>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sp>
        <p:nvSpPr>
          <p:cNvPr id="4" name="Freeform 4"/>
          <p:cNvSpPr/>
          <p:nvPr/>
        </p:nvSpPr>
        <p:spPr>
          <a:xfrm>
            <a:off x="1028700" y="2910241"/>
            <a:ext cx="16230600" cy="5153215"/>
          </a:xfrm>
          <a:custGeom>
            <a:avLst/>
            <a:gdLst/>
            <a:ahLst/>
            <a:cxnLst/>
            <a:rect l="l" t="t" r="r" b="b"/>
            <a:pathLst>
              <a:path w="16230600" h="5153215">
                <a:moveTo>
                  <a:pt x="0" y="0"/>
                </a:moveTo>
                <a:lnTo>
                  <a:pt x="16230600" y="0"/>
                </a:lnTo>
                <a:lnTo>
                  <a:pt x="16230600" y="5153215"/>
                </a:lnTo>
                <a:lnTo>
                  <a:pt x="0" y="515321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5" name="TextBox 5"/>
          <p:cNvSpPr txBox="1"/>
          <p:nvPr/>
        </p:nvSpPr>
        <p:spPr>
          <a:xfrm>
            <a:off x="2129461" y="4461515"/>
            <a:ext cx="9691383" cy="2004267"/>
          </a:xfrm>
          <a:prstGeom prst="rect">
            <a:avLst/>
          </a:prstGeom>
        </p:spPr>
        <p:txBody>
          <a:bodyPr lIns="0" tIns="0" rIns="0" bIns="0" rtlCol="0" anchor="t">
            <a:spAutoFit/>
          </a:bodyPr>
          <a:lstStyle/>
          <a:p>
            <a:pPr algn="l">
              <a:lnSpc>
                <a:spcPts val="3099"/>
              </a:lnSpc>
            </a:pPr>
            <a:endParaRPr dirty="0">
              <a:latin typeface="Atkinson Hyperlegible Next" pitchFamily="2" charset="77"/>
            </a:endParaRPr>
          </a:p>
          <a:p>
            <a:pPr algn="l">
              <a:lnSpc>
                <a:spcPts val="3099"/>
              </a:lnSpc>
            </a:pPr>
            <a:r>
              <a:rPr lang="en-US" sz="3099" dirty="0">
                <a:solidFill>
                  <a:srgbClr val="00534E"/>
                </a:solidFill>
                <a:latin typeface="Atkinson Hyperlegible Next" pitchFamily="2" charset="77"/>
                <a:ea typeface="Poppins Bold"/>
                <a:cs typeface="Poppins Bold"/>
                <a:sym typeface="Poppins Bold"/>
              </a:rPr>
              <a:t>Heat island effect:</a:t>
            </a:r>
          </a:p>
          <a:p>
            <a:pPr algn="l">
              <a:lnSpc>
                <a:spcPts val="3099"/>
              </a:lnSpc>
            </a:pPr>
            <a:endParaRPr lang="en-US" sz="3099" dirty="0">
              <a:solidFill>
                <a:srgbClr val="00534E"/>
              </a:solidFill>
              <a:latin typeface="Atkinson Hyperlegible Next" pitchFamily="2" charset="77"/>
              <a:ea typeface="Poppins Bold"/>
              <a:cs typeface="Poppins Bold"/>
              <a:sym typeface="Poppins Bold"/>
            </a:endParaRPr>
          </a:p>
          <a:p>
            <a:pPr>
              <a:lnSpc>
                <a:spcPts val="3099"/>
              </a:lnSpc>
            </a:pPr>
            <a:r>
              <a:rPr lang="en-US" sz="3099" dirty="0">
                <a:solidFill>
                  <a:srgbClr val="00534E"/>
                </a:solidFill>
                <a:latin typeface="Atkinson Hyperlegible Next" pitchFamily="2" charset="77"/>
                <a:ea typeface="Poppins Bold"/>
                <a:cs typeface="Poppins Bold"/>
                <a:sym typeface="Poppins Bold"/>
              </a:rPr>
              <a:t>Why do cities get particularly hot compared to the surrounding countryside?</a:t>
            </a:r>
          </a:p>
        </p:txBody>
      </p:sp>
      <p:grpSp>
        <p:nvGrpSpPr>
          <p:cNvPr id="6" name="Group 6"/>
          <p:cNvGrpSpPr/>
          <p:nvPr/>
        </p:nvGrpSpPr>
        <p:grpSpPr>
          <a:xfrm>
            <a:off x="1028700" y="209233"/>
            <a:ext cx="11264809" cy="1975138"/>
            <a:chOff x="0" y="-171450"/>
            <a:chExt cx="15019745" cy="2633517"/>
          </a:xfrm>
        </p:grpSpPr>
        <p:sp>
          <p:nvSpPr>
            <p:cNvPr id="7" name="TextBox 7"/>
            <p:cNvSpPr txBox="1"/>
            <p:nvPr/>
          </p:nvSpPr>
          <p:spPr>
            <a:xfrm>
              <a:off x="0" y="864023"/>
              <a:ext cx="15019745" cy="1598044"/>
            </a:xfrm>
            <a:prstGeom prst="rect">
              <a:avLst/>
            </a:prstGeom>
          </p:spPr>
          <p:txBody>
            <a:bodyPr lIns="0" tIns="0" rIns="0" bIns="0" rtlCol="0" anchor="t">
              <a:spAutoFit/>
            </a:bodyPr>
            <a:lstStyle/>
            <a:p>
              <a:pPr algn="l">
                <a:lnSpc>
                  <a:spcPts val="9183"/>
                </a:lnSpc>
              </a:pPr>
              <a:r>
                <a:rPr lang="en-US" sz="8503" b="1" dirty="0">
                  <a:solidFill>
                    <a:srgbClr val="E26A53"/>
                  </a:solidFill>
                  <a:latin typeface="Atkinson Hyperlegible Next" pitchFamily="2" charset="77"/>
                  <a:ea typeface="Funtastic"/>
                  <a:cs typeface="Funtastic"/>
                  <a:sym typeface="Funtastic"/>
                </a:rPr>
                <a:t>DENSIFICATION</a:t>
              </a:r>
            </a:p>
          </p:txBody>
        </p:sp>
        <p:sp>
          <p:nvSpPr>
            <p:cNvPr id="8" name="TextBox 8"/>
            <p:cNvSpPr txBox="1"/>
            <p:nvPr/>
          </p:nvSpPr>
          <p:spPr>
            <a:xfrm>
              <a:off x="0" y="-171450"/>
              <a:ext cx="13267542" cy="980952"/>
            </a:xfrm>
            <a:prstGeom prst="rect">
              <a:avLst/>
            </a:prstGeom>
          </p:spPr>
          <p:txBody>
            <a:bodyPr lIns="0" tIns="0" rIns="0" bIns="0" rtlCol="0" anchor="t">
              <a:spAutoFit/>
            </a:bodyPr>
            <a:lstStyle/>
            <a:p>
              <a:pPr algn="l">
                <a:lnSpc>
                  <a:spcPts val="6020"/>
                </a:lnSpc>
              </a:pPr>
              <a:r>
                <a:rPr lang="en-US" sz="4300" dirty="0">
                  <a:solidFill>
                    <a:srgbClr val="FBD1B2"/>
                  </a:solidFill>
                  <a:latin typeface="Atkinson Hyperlegible Next" pitchFamily="2" charset="77"/>
                  <a:ea typeface="Funtastic"/>
                  <a:cs typeface="Funtastic"/>
                  <a:sym typeface="Funtastic"/>
                </a:rPr>
                <a:t>Review</a:t>
              </a:r>
            </a:p>
          </p:txBody>
        </p:sp>
      </p:grpSp>
      <p:grpSp>
        <p:nvGrpSpPr>
          <p:cNvPr id="9" name="Group 9"/>
          <p:cNvGrpSpPr/>
          <p:nvPr/>
        </p:nvGrpSpPr>
        <p:grpSpPr>
          <a:xfrm>
            <a:off x="2129461" y="3355362"/>
            <a:ext cx="3393946" cy="1077578"/>
            <a:chOff x="0" y="0"/>
            <a:chExt cx="4525261" cy="1436770"/>
          </a:xfrm>
        </p:grpSpPr>
        <p:sp>
          <p:nvSpPr>
            <p:cNvPr id="10" name="Freeform 10"/>
            <p:cNvSpPr/>
            <p:nvPr/>
          </p:nvSpPr>
          <p:spPr>
            <a:xfrm>
              <a:off x="0" y="0"/>
              <a:ext cx="4525261" cy="1436770"/>
            </a:xfrm>
            <a:custGeom>
              <a:avLst/>
              <a:gdLst/>
              <a:ahLst/>
              <a:cxnLst/>
              <a:rect l="l" t="t" r="r" b="b"/>
              <a:pathLst>
                <a:path w="4525261" h="1436770">
                  <a:moveTo>
                    <a:pt x="0" y="0"/>
                  </a:moveTo>
                  <a:lnTo>
                    <a:pt x="4525261" y="0"/>
                  </a:lnTo>
                  <a:lnTo>
                    <a:pt x="4525261" y="1436770"/>
                  </a:lnTo>
                  <a:lnTo>
                    <a:pt x="0" y="143677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de-DE" dirty="0">
                <a:latin typeface="Atkinson Hyperlegible Next" pitchFamily="2" charset="77"/>
              </a:endParaRPr>
            </a:p>
          </p:txBody>
        </p:sp>
        <p:sp>
          <p:nvSpPr>
            <p:cNvPr id="11" name="TextBox 11"/>
            <p:cNvSpPr txBox="1"/>
            <p:nvPr/>
          </p:nvSpPr>
          <p:spPr>
            <a:xfrm>
              <a:off x="272119" y="261185"/>
              <a:ext cx="4012524" cy="798424"/>
            </a:xfrm>
            <a:prstGeom prst="rect">
              <a:avLst/>
            </a:prstGeom>
          </p:spPr>
          <p:txBody>
            <a:bodyPr lIns="0" tIns="0" rIns="0" bIns="0" rtlCol="0" anchor="t">
              <a:spAutoFit/>
            </a:bodyPr>
            <a:lstStyle/>
            <a:p>
              <a:pPr algn="ctr">
                <a:lnSpc>
                  <a:spcPts val="4500"/>
                </a:lnSpc>
              </a:pPr>
              <a:r>
                <a:rPr lang="en-US" sz="4500" dirty="0">
                  <a:solidFill>
                    <a:srgbClr val="00534E"/>
                  </a:solidFill>
                  <a:latin typeface="Atkinson Hyperlegible Next" pitchFamily="2" charset="77"/>
                  <a:ea typeface="Funtastic"/>
                  <a:cs typeface="Funtastic"/>
                  <a:sym typeface="Funtastic"/>
                </a:rPr>
                <a:t>CONS</a:t>
              </a:r>
            </a:p>
          </p:txBody>
        </p:sp>
      </p:grpSp>
      <p:grpSp>
        <p:nvGrpSpPr>
          <p:cNvPr id="12" name="Group 12"/>
          <p:cNvGrpSpPr/>
          <p:nvPr/>
        </p:nvGrpSpPr>
        <p:grpSpPr>
          <a:xfrm>
            <a:off x="8458200" y="239745"/>
            <a:ext cx="4762314" cy="4320811"/>
            <a:chOff x="521501" y="0"/>
            <a:chExt cx="6349753" cy="5761081"/>
          </a:xfrm>
        </p:grpSpPr>
        <p:sp>
          <p:nvSpPr>
            <p:cNvPr id="13" name="Freeform 13"/>
            <p:cNvSpPr/>
            <p:nvPr/>
          </p:nvSpPr>
          <p:spPr>
            <a:xfrm rot="2109241">
              <a:off x="521501" y="3448772"/>
              <a:ext cx="1581041" cy="2312309"/>
            </a:xfrm>
            <a:custGeom>
              <a:avLst/>
              <a:gdLst/>
              <a:ahLst/>
              <a:cxnLst/>
              <a:rect l="l" t="t" r="r" b="b"/>
              <a:pathLst>
                <a:path w="1581041" h="2312309">
                  <a:moveTo>
                    <a:pt x="0" y="0"/>
                  </a:moveTo>
                  <a:lnTo>
                    <a:pt x="1581041" y="0"/>
                  </a:lnTo>
                  <a:lnTo>
                    <a:pt x="1581041" y="2312308"/>
                  </a:lnTo>
                  <a:lnTo>
                    <a:pt x="0" y="23123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DE" dirty="0">
                <a:latin typeface="Atkinson Hyperlegible Next" pitchFamily="2" charset="77"/>
              </a:endParaRPr>
            </a:p>
          </p:txBody>
        </p:sp>
        <p:sp>
          <p:nvSpPr>
            <p:cNvPr id="14" name="Freeform 14"/>
            <p:cNvSpPr/>
            <p:nvPr/>
          </p:nvSpPr>
          <p:spPr>
            <a:xfrm>
              <a:off x="1941820" y="0"/>
              <a:ext cx="4929434" cy="4596697"/>
            </a:xfrm>
            <a:custGeom>
              <a:avLst/>
              <a:gdLst/>
              <a:ahLst/>
              <a:cxnLst/>
              <a:rect l="l" t="t" r="r" b="b"/>
              <a:pathLst>
                <a:path w="4929434" h="4596697">
                  <a:moveTo>
                    <a:pt x="0" y="0"/>
                  </a:moveTo>
                  <a:lnTo>
                    <a:pt x="4929434" y="0"/>
                  </a:lnTo>
                  <a:lnTo>
                    <a:pt x="4929434" y="4596697"/>
                  </a:lnTo>
                  <a:lnTo>
                    <a:pt x="0" y="459669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de-DE" dirty="0">
                <a:latin typeface="Atkinson Hyperlegible Next" pitchFamily="2" charset="77"/>
              </a:endParaRPr>
            </a:p>
          </p:txBody>
        </p:sp>
        <p:sp>
          <p:nvSpPr>
            <p:cNvPr id="15" name="TextBox 15"/>
            <p:cNvSpPr txBox="1"/>
            <p:nvPr/>
          </p:nvSpPr>
          <p:spPr>
            <a:xfrm>
              <a:off x="2307131" y="1458340"/>
              <a:ext cx="4198811" cy="1612236"/>
            </a:xfrm>
            <a:prstGeom prst="rect">
              <a:avLst/>
            </a:prstGeom>
          </p:spPr>
          <p:txBody>
            <a:bodyPr lIns="0" tIns="0" rIns="0" bIns="0" rtlCol="0" anchor="t">
              <a:spAutoFit/>
            </a:bodyPr>
            <a:lstStyle/>
            <a:p>
              <a:pPr algn="ctr">
                <a:lnSpc>
                  <a:spcPts val="3099"/>
                </a:lnSpc>
              </a:pPr>
              <a:r>
                <a:rPr lang="en-US" sz="3099" dirty="0">
                  <a:solidFill>
                    <a:srgbClr val="FBD1B2"/>
                  </a:solidFill>
                  <a:latin typeface="Atkinson Hyperlegible Next" pitchFamily="2" charset="77"/>
                  <a:ea typeface="Poppins Bold"/>
                  <a:cs typeface="Poppins Bold"/>
                  <a:sym typeface="Poppins Bold"/>
                </a:rPr>
                <a:t>heat-</a:t>
              </a:r>
            </a:p>
            <a:p>
              <a:pPr algn="ctr">
                <a:lnSpc>
                  <a:spcPts val="3099"/>
                </a:lnSpc>
              </a:pPr>
              <a:r>
                <a:rPr lang="en-US" sz="3099" dirty="0">
                  <a:solidFill>
                    <a:srgbClr val="FBD1B2"/>
                  </a:solidFill>
                  <a:latin typeface="Atkinson Hyperlegible Next" pitchFamily="2" charset="77"/>
                  <a:ea typeface="Poppins Bold"/>
                  <a:cs typeface="Poppins Bold"/>
                  <a:sym typeface="Poppins Bold"/>
                </a:rPr>
                <a:t>retaining</a:t>
              </a:r>
            </a:p>
            <a:p>
              <a:pPr algn="ctr">
                <a:lnSpc>
                  <a:spcPts val="3099"/>
                </a:lnSpc>
              </a:pPr>
              <a:r>
                <a:rPr lang="en-US" sz="3099" dirty="0">
                  <a:solidFill>
                    <a:srgbClr val="FBD1B2"/>
                  </a:solidFill>
                  <a:latin typeface="Atkinson Hyperlegible Next" pitchFamily="2" charset="77"/>
                  <a:ea typeface="Poppins Bold"/>
                  <a:cs typeface="Poppins Bold"/>
                  <a:sym typeface="Poppins Bold"/>
                </a:rPr>
                <a:t>materials</a:t>
              </a:r>
            </a:p>
          </p:txBody>
        </p:sp>
      </p:grpSp>
      <p:grpSp>
        <p:nvGrpSpPr>
          <p:cNvPr id="16" name="Group 16"/>
          <p:cNvGrpSpPr/>
          <p:nvPr/>
        </p:nvGrpSpPr>
        <p:grpSpPr>
          <a:xfrm>
            <a:off x="10439112" y="-87757"/>
            <a:ext cx="6872024" cy="5083509"/>
            <a:chOff x="434233" y="705532"/>
            <a:chExt cx="9162699" cy="6778012"/>
          </a:xfrm>
        </p:grpSpPr>
        <p:sp>
          <p:nvSpPr>
            <p:cNvPr id="17" name="Freeform 17"/>
            <p:cNvSpPr/>
            <p:nvPr/>
          </p:nvSpPr>
          <p:spPr>
            <a:xfrm rot="1518749">
              <a:off x="434233" y="4808197"/>
              <a:ext cx="2868355" cy="2675347"/>
            </a:xfrm>
            <a:custGeom>
              <a:avLst/>
              <a:gdLst/>
              <a:ahLst/>
              <a:cxnLst/>
              <a:rect l="l" t="t" r="r" b="b"/>
              <a:pathLst>
                <a:path w="2868355" h="2675347">
                  <a:moveTo>
                    <a:pt x="0" y="0"/>
                  </a:moveTo>
                  <a:lnTo>
                    <a:pt x="2868354" y="0"/>
                  </a:lnTo>
                  <a:lnTo>
                    <a:pt x="2868354" y="2675347"/>
                  </a:lnTo>
                  <a:lnTo>
                    <a:pt x="0" y="267534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de-DE" dirty="0">
                <a:latin typeface="Atkinson Hyperlegible Next" pitchFamily="2" charset="77"/>
              </a:endParaRPr>
            </a:p>
          </p:txBody>
        </p:sp>
        <p:sp>
          <p:nvSpPr>
            <p:cNvPr id="18" name="Freeform 18"/>
            <p:cNvSpPr/>
            <p:nvPr/>
          </p:nvSpPr>
          <p:spPr>
            <a:xfrm rot="1110825">
              <a:off x="4106479" y="705532"/>
              <a:ext cx="5490453" cy="6421582"/>
            </a:xfrm>
            <a:custGeom>
              <a:avLst/>
              <a:gdLst/>
              <a:ahLst/>
              <a:cxnLst/>
              <a:rect l="l" t="t" r="r" b="b"/>
              <a:pathLst>
                <a:path w="5490453" h="6421582">
                  <a:moveTo>
                    <a:pt x="0" y="0"/>
                  </a:moveTo>
                  <a:lnTo>
                    <a:pt x="5490453" y="0"/>
                  </a:lnTo>
                  <a:lnTo>
                    <a:pt x="5490453" y="6421582"/>
                  </a:lnTo>
                  <a:lnTo>
                    <a:pt x="0" y="642158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de-DE" dirty="0">
                <a:latin typeface="Atkinson Hyperlegible Next" pitchFamily="2" charset="77"/>
              </a:endParaRPr>
            </a:p>
          </p:txBody>
        </p:sp>
        <p:sp>
          <p:nvSpPr>
            <p:cNvPr id="19" name="TextBox 19"/>
            <p:cNvSpPr txBox="1"/>
            <p:nvPr/>
          </p:nvSpPr>
          <p:spPr>
            <a:xfrm>
              <a:off x="4752300" y="3096392"/>
              <a:ext cx="4198811" cy="1082176"/>
            </a:xfrm>
            <a:prstGeom prst="rect">
              <a:avLst/>
            </a:prstGeom>
          </p:spPr>
          <p:txBody>
            <a:bodyPr lIns="0" tIns="0" rIns="0" bIns="0" rtlCol="0" anchor="t">
              <a:spAutoFit/>
            </a:bodyPr>
            <a:lstStyle/>
            <a:p>
              <a:pPr algn="ctr">
                <a:lnSpc>
                  <a:spcPts val="3099"/>
                </a:lnSpc>
              </a:pPr>
              <a:r>
                <a:rPr lang="en-US" sz="3099" dirty="0">
                  <a:solidFill>
                    <a:srgbClr val="FBD1B2"/>
                  </a:solidFill>
                  <a:latin typeface="Atkinson Hyperlegible Next" pitchFamily="2" charset="77"/>
                  <a:ea typeface="Poppins Bold"/>
                  <a:cs typeface="Poppins Bold"/>
                  <a:sym typeface="Poppins Bold"/>
                </a:rPr>
                <a:t>sealed</a:t>
              </a:r>
            </a:p>
            <a:p>
              <a:pPr algn="ctr">
                <a:lnSpc>
                  <a:spcPts val="3099"/>
                </a:lnSpc>
              </a:pPr>
              <a:r>
                <a:rPr lang="en-US" sz="3099" dirty="0">
                  <a:solidFill>
                    <a:srgbClr val="FBD1B2"/>
                  </a:solidFill>
                  <a:latin typeface="Atkinson Hyperlegible Next" pitchFamily="2" charset="77"/>
                  <a:ea typeface="Poppins Bold"/>
                  <a:cs typeface="Poppins Bold"/>
                  <a:sym typeface="Poppins Bold"/>
                </a:rPr>
                <a:t>surfaces</a:t>
              </a:r>
            </a:p>
          </p:txBody>
        </p:sp>
      </p:grpSp>
      <p:grpSp>
        <p:nvGrpSpPr>
          <p:cNvPr id="20" name="Group 20"/>
          <p:cNvGrpSpPr/>
          <p:nvPr/>
        </p:nvGrpSpPr>
        <p:grpSpPr>
          <a:xfrm>
            <a:off x="10197256" y="3515296"/>
            <a:ext cx="8214082" cy="4057993"/>
            <a:chOff x="143239" y="1162918"/>
            <a:chExt cx="10952109" cy="5410657"/>
          </a:xfrm>
        </p:grpSpPr>
        <p:sp>
          <p:nvSpPr>
            <p:cNvPr id="21" name="Freeform 21"/>
            <p:cNvSpPr/>
            <p:nvPr/>
          </p:nvSpPr>
          <p:spPr>
            <a:xfrm rot="6575288" flipH="1">
              <a:off x="1405792" y="1633166"/>
              <a:ext cx="1559624" cy="4084730"/>
            </a:xfrm>
            <a:custGeom>
              <a:avLst/>
              <a:gdLst/>
              <a:ahLst/>
              <a:cxnLst/>
              <a:rect l="l" t="t" r="r" b="b"/>
              <a:pathLst>
                <a:path w="1559624" h="4084730">
                  <a:moveTo>
                    <a:pt x="1559624" y="0"/>
                  </a:moveTo>
                  <a:lnTo>
                    <a:pt x="0" y="0"/>
                  </a:lnTo>
                  <a:lnTo>
                    <a:pt x="0" y="4084730"/>
                  </a:lnTo>
                  <a:lnTo>
                    <a:pt x="1559624" y="4084730"/>
                  </a:lnTo>
                  <a:lnTo>
                    <a:pt x="1559624"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de-DE" dirty="0">
                <a:latin typeface="Atkinson Hyperlegible Next" pitchFamily="2" charset="77"/>
              </a:endParaRPr>
            </a:p>
          </p:txBody>
        </p:sp>
        <p:sp>
          <p:nvSpPr>
            <p:cNvPr id="22" name="Freeform 22"/>
            <p:cNvSpPr/>
            <p:nvPr/>
          </p:nvSpPr>
          <p:spPr>
            <a:xfrm rot="-1657209">
              <a:off x="4748536" y="1162918"/>
              <a:ext cx="6346812" cy="5410657"/>
            </a:xfrm>
            <a:custGeom>
              <a:avLst/>
              <a:gdLst/>
              <a:ahLst/>
              <a:cxnLst/>
              <a:rect l="l" t="t" r="r" b="b"/>
              <a:pathLst>
                <a:path w="6346812" h="5410657">
                  <a:moveTo>
                    <a:pt x="0" y="0"/>
                  </a:moveTo>
                  <a:lnTo>
                    <a:pt x="6346812" y="0"/>
                  </a:lnTo>
                  <a:lnTo>
                    <a:pt x="6346812" y="5410657"/>
                  </a:lnTo>
                  <a:lnTo>
                    <a:pt x="0" y="541065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de-DE" dirty="0">
                <a:latin typeface="Atkinson Hyperlegible Next" pitchFamily="2" charset="77"/>
              </a:endParaRPr>
            </a:p>
          </p:txBody>
        </p:sp>
        <p:sp>
          <p:nvSpPr>
            <p:cNvPr id="23" name="TextBox 23"/>
            <p:cNvSpPr txBox="1"/>
            <p:nvPr/>
          </p:nvSpPr>
          <p:spPr>
            <a:xfrm>
              <a:off x="5330498" y="3226479"/>
              <a:ext cx="5175372" cy="588452"/>
            </a:xfrm>
            <a:prstGeom prst="rect">
              <a:avLst/>
            </a:prstGeom>
          </p:spPr>
          <p:txBody>
            <a:bodyPr lIns="0" tIns="0" rIns="0" bIns="0" rtlCol="0" anchor="t">
              <a:spAutoFit/>
            </a:bodyPr>
            <a:lstStyle/>
            <a:p>
              <a:pPr algn="ctr">
                <a:lnSpc>
                  <a:spcPts val="3440"/>
                </a:lnSpc>
              </a:pPr>
              <a:r>
                <a:rPr lang="en-US" sz="3099" dirty="0">
                  <a:solidFill>
                    <a:srgbClr val="FBD1B2"/>
                  </a:solidFill>
                  <a:latin typeface="Atkinson Hyperlegible Next" pitchFamily="2" charset="77"/>
                  <a:ea typeface="Poppins Bold"/>
                  <a:cs typeface="Poppins Bold"/>
                  <a:sym typeface="Poppins Bold"/>
                </a:rPr>
                <a:t>less planted areas</a:t>
              </a:r>
            </a:p>
          </p:txBody>
        </p:sp>
      </p:grpSp>
      <p:grpSp>
        <p:nvGrpSpPr>
          <p:cNvPr id="24" name="Group 24"/>
          <p:cNvGrpSpPr/>
          <p:nvPr/>
        </p:nvGrpSpPr>
        <p:grpSpPr>
          <a:xfrm>
            <a:off x="8367105" y="5655363"/>
            <a:ext cx="6522265" cy="4816186"/>
            <a:chOff x="444820" y="705532"/>
            <a:chExt cx="8696353" cy="6421582"/>
          </a:xfrm>
        </p:grpSpPr>
        <p:sp>
          <p:nvSpPr>
            <p:cNvPr id="25" name="Freeform 25"/>
            <p:cNvSpPr/>
            <p:nvPr/>
          </p:nvSpPr>
          <p:spPr>
            <a:xfrm rot="1110825">
              <a:off x="3650720" y="705532"/>
              <a:ext cx="5490453" cy="6421582"/>
            </a:xfrm>
            <a:custGeom>
              <a:avLst/>
              <a:gdLst/>
              <a:ahLst/>
              <a:cxnLst/>
              <a:rect l="l" t="t" r="r" b="b"/>
              <a:pathLst>
                <a:path w="5490453" h="6421582">
                  <a:moveTo>
                    <a:pt x="0" y="0"/>
                  </a:moveTo>
                  <a:lnTo>
                    <a:pt x="5490453" y="0"/>
                  </a:lnTo>
                  <a:lnTo>
                    <a:pt x="5490453" y="6421582"/>
                  </a:lnTo>
                  <a:lnTo>
                    <a:pt x="0" y="642158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de-DE" dirty="0">
                <a:latin typeface="Atkinson Hyperlegible Next" pitchFamily="2" charset="77"/>
              </a:endParaRPr>
            </a:p>
          </p:txBody>
        </p:sp>
        <p:sp>
          <p:nvSpPr>
            <p:cNvPr id="26" name="TextBox 26"/>
            <p:cNvSpPr txBox="1"/>
            <p:nvPr/>
          </p:nvSpPr>
          <p:spPr>
            <a:xfrm>
              <a:off x="4296541" y="3204682"/>
              <a:ext cx="4198811" cy="1082176"/>
            </a:xfrm>
            <a:prstGeom prst="rect">
              <a:avLst/>
            </a:prstGeom>
          </p:spPr>
          <p:txBody>
            <a:bodyPr lIns="0" tIns="0" rIns="0" bIns="0" rtlCol="0" anchor="t">
              <a:spAutoFit/>
            </a:bodyPr>
            <a:lstStyle/>
            <a:p>
              <a:pPr algn="ctr">
                <a:lnSpc>
                  <a:spcPts val="3099"/>
                </a:lnSpc>
              </a:pPr>
              <a:r>
                <a:rPr lang="en-US" sz="3099" dirty="0">
                  <a:solidFill>
                    <a:srgbClr val="FBD1B2"/>
                  </a:solidFill>
                  <a:latin typeface="Atkinson Hyperlegible Next" pitchFamily="2" charset="77"/>
                  <a:ea typeface="Poppins Bold"/>
                  <a:cs typeface="Poppins Bold"/>
                  <a:sym typeface="Poppins Bold"/>
                </a:rPr>
                <a:t>dark</a:t>
              </a:r>
            </a:p>
            <a:p>
              <a:pPr algn="ctr">
                <a:lnSpc>
                  <a:spcPts val="3099"/>
                </a:lnSpc>
              </a:pPr>
              <a:r>
                <a:rPr lang="en-US" sz="3099" dirty="0">
                  <a:solidFill>
                    <a:srgbClr val="FBD1B2"/>
                  </a:solidFill>
                  <a:latin typeface="Atkinson Hyperlegible Next" pitchFamily="2" charset="77"/>
                  <a:ea typeface="Poppins Bold"/>
                  <a:cs typeface="Poppins Bold"/>
                  <a:sym typeface="Poppins Bold"/>
                </a:rPr>
                <a:t>surfaces</a:t>
              </a:r>
            </a:p>
          </p:txBody>
        </p:sp>
        <p:sp>
          <p:nvSpPr>
            <p:cNvPr id="27" name="Freeform 27"/>
            <p:cNvSpPr/>
            <p:nvPr/>
          </p:nvSpPr>
          <p:spPr>
            <a:xfrm rot="4059239">
              <a:off x="348316" y="1029032"/>
              <a:ext cx="2868355" cy="2675347"/>
            </a:xfrm>
            <a:custGeom>
              <a:avLst/>
              <a:gdLst/>
              <a:ahLst/>
              <a:cxnLst/>
              <a:rect l="l" t="t" r="r" b="b"/>
              <a:pathLst>
                <a:path w="2868355" h="2675347">
                  <a:moveTo>
                    <a:pt x="0" y="0"/>
                  </a:moveTo>
                  <a:lnTo>
                    <a:pt x="2868355" y="0"/>
                  </a:lnTo>
                  <a:lnTo>
                    <a:pt x="2868355" y="2675347"/>
                  </a:lnTo>
                  <a:lnTo>
                    <a:pt x="0" y="267534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de-DE" dirty="0">
                <a:latin typeface="Atkinson Hyperlegible Next" pitchFamily="2" charset="77"/>
              </a:endParaRPr>
            </a:p>
          </p:txBody>
        </p:sp>
      </p:gr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26A53"/>
        </a:solidFill>
        <a:effectLst/>
      </p:bgPr>
    </p:bg>
    <p:spTree>
      <p:nvGrpSpPr>
        <p:cNvPr id="1" name=""/>
        <p:cNvGrpSpPr/>
        <p:nvPr/>
      </p:nvGrpSpPr>
      <p:grpSpPr>
        <a:xfrm>
          <a:off x="0" y="0"/>
          <a:ext cx="0" cy="0"/>
          <a:chOff x="0" y="0"/>
          <a:chExt cx="0" cy="0"/>
        </a:xfrm>
      </p:grpSpPr>
      <p:sp>
        <p:nvSpPr>
          <p:cNvPr id="4" name="TextBox 4"/>
          <p:cNvSpPr txBox="1"/>
          <p:nvPr/>
        </p:nvSpPr>
        <p:spPr>
          <a:xfrm>
            <a:off x="1028700" y="971550"/>
            <a:ext cx="12839700" cy="4742324"/>
          </a:xfrm>
          <a:prstGeom prst="rect">
            <a:avLst/>
          </a:prstGeom>
        </p:spPr>
        <p:txBody>
          <a:bodyPr wrap="square" lIns="0" tIns="0" rIns="0" bIns="0" rtlCol="0" anchor="t">
            <a:spAutoFit/>
          </a:bodyPr>
          <a:lstStyle/>
          <a:p>
            <a:pPr>
              <a:lnSpc>
                <a:spcPts val="9183"/>
              </a:lnSpc>
            </a:pPr>
            <a:r>
              <a:rPr lang="en-US" sz="8503" b="1" dirty="0">
                <a:solidFill>
                  <a:srgbClr val="99D0BA"/>
                </a:solidFill>
                <a:latin typeface="Atkinson Hyperlegible Next" pitchFamily="2" charset="77"/>
                <a:ea typeface="Funtastic"/>
                <a:cs typeface="Funtastic"/>
                <a:sym typeface="Funtastic"/>
              </a:rPr>
              <a:t>WE’RE GETTING OUR SCHOOL GROUNDS READY FOR THE FUTURE</a:t>
            </a:r>
            <a:endParaRPr lang="en-US" sz="8503" dirty="0">
              <a:solidFill>
                <a:srgbClr val="F77C46"/>
              </a:solidFill>
              <a:latin typeface="Atkinson Hyperlegible Next" pitchFamily="2" charset="77"/>
              <a:ea typeface="Funtastic"/>
              <a:cs typeface="Funtastic"/>
              <a:sym typeface="Funtastic"/>
            </a:endParaRPr>
          </a:p>
          <a:p>
            <a:pPr algn="l">
              <a:lnSpc>
                <a:spcPts val="9183"/>
              </a:lnSpc>
            </a:pPr>
            <a:endParaRPr lang="en-US" sz="8503" dirty="0">
              <a:solidFill>
                <a:srgbClr val="F77C46"/>
              </a:solidFill>
              <a:latin typeface="Atkinson Hyperlegible Next" pitchFamily="2" charset="77"/>
              <a:ea typeface="Funtastic"/>
              <a:cs typeface="Funtastic"/>
              <a:sym typeface="Funtastic"/>
            </a:endParaRPr>
          </a:p>
        </p:txBody>
      </p:sp>
      <p:grpSp>
        <p:nvGrpSpPr>
          <p:cNvPr id="12" name="Group 12"/>
          <p:cNvGrpSpPr/>
          <p:nvPr/>
        </p:nvGrpSpPr>
        <p:grpSpPr>
          <a:xfrm>
            <a:off x="1028700" y="6147038"/>
            <a:ext cx="6921235" cy="749691"/>
            <a:chOff x="0" y="0"/>
            <a:chExt cx="9228314" cy="999587"/>
          </a:xfrm>
        </p:grpSpPr>
        <p:sp>
          <p:nvSpPr>
            <p:cNvPr id="13" name="Freeform 13"/>
            <p:cNvSpPr/>
            <p:nvPr/>
          </p:nvSpPr>
          <p:spPr>
            <a:xfrm>
              <a:off x="0" y="0"/>
              <a:ext cx="1117425" cy="999587"/>
            </a:xfrm>
            <a:custGeom>
              <a:avLst/>
              <a:gdLst/>
              <a:ahLst/>
              <a:cxnLst/>
              <a:rect l="l" t="t" r="r" b="b"/>
              <a:pathLst>
                <a:path w="1117425" h="999587">
                  <a:moveTo>
                    <a:pt x="0" y="0"/>
                  </a:moveTo>
                  <a:lnTo>
                    <a:pt x="1117425" y="0"/>
                  </a:lnTo>
                  <a:lnTo>
                    <a:pt x="1117425" y="999587"/>
                  </a:lnTo>
                  <a:lnTo>
                    <a:pt x="0" y="99958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4" name="TextBox 14"/>
            <p:cNvSpPr txBox="1"/>
            <p:nvPr/>
          </p:nvSpPr>
          <p:spPr>
            <a:xfrm>
              <a:off x="1565132" y="217873"/>
              <a:ext cx="7663182" cy="639662"/>
            </a:xfrm>
            <a:prstGeom prst="rect">
              <a:avLst/>
            </a:prstGeom>
          </p:spPr>
          <p:txBody>
            <a:bodyPr lIns="0" tIns="0" rIns="0" bIns="0" rtlCol="0" anchor="t">
              <a:spAutoFit/>
            </a:bodyPr>
            <a:lstStyle/>
            <a:p>
              <a:pPr>
                <a:lnSpc>
                  <a:spcPts val="3918"/>
                </a:lnSpc>
              </a:pPr>
              <a:r>
                <a:rPr lang="en-US" sz="2799" dirty="0">
                  <a:solidFill>
                    <a:srgbClr val="FBD1B2"/>
                  </a:solidFill>
                  <a:latin typeface="Atkinson Hyperlegible Next" pitchFamily="2" charset="77"/>
                  <a:ea typeface="Poppins Bold"/>
                  <a:cs typeface="Poppins Bold"/>
                  <a:sym typeface="Poppins Bold"/>
                </a:rPr>
                <a:t>shadow effect</a:t>
              </a:r>
            </a:p>
          </p:txBody>
        </p:sp>
      </p:grpSp>
      <p:grpSp>
        <p:nvGrpSpPr>
          <p:cNvPr id="15" name="Group 15"/>
          <p:cNvGrpSpPr/>
          <p:nvPr/>
        </p:nvGrpSpPr>
        <p:grpSpPr>
          <a:xfrm>
            <a:off x="1028700" y="7278392"/>
            <a:ext cx="8664579" cy="749691"/>
            <a:chOff x="0" y="0"/>
            <a:chExt cx="11552772" cy="999587"/>
          </a:xfrm>
        </p:grpSpPr>
        <p:sp>
          <p:nvSpPr>
            <p:cNvPr id="16" name="Freeform 16"/>
            <p:cNvSpPr/>
            <p:nvPr/>
          </p:nvSpPr>
          <p:spPr>
            <a:xfrm>
              <a:off x="0" y="0"/>
              <a:ext cx="1117425" cy="999587"/>
            </a:xfrm>
            <a:custGeom>
              <a:avLst/>
              <a:gdLst/>
              <a:ahLst/>
              <a:cxnLst/>
              <a:rect l="l" t="t" r="r" b="b"/>
              <a:pathLst>
                <a:path w="1117425" h="999587">
                  <a:moveTo>
                    <a:pt x="0" y="0"/>
                  </a:moveTo>
                  <a:lnTo>
                    <a:pt x="1117425" y="0"/>
                  </a:lnTo>
                  <a:lnTo>
                    <a:pt x="1117425" y="999587"/>
                  </a:lnTo>
                  <a:lnTo>
                    <a:pt x="0" y="99958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7" name="TextBox 17"/>
            <p:cNvSpPr txBox="1"/>
            <p:nvPr/>
          </p:nvSpPr>
          <p:spPr>
            <a:xfrm>
              <a:off x="1565132" y="217873"/>
              <a:ext cx="9987640" cy="648573"/>
            </a:xfrm>
            <a:prstGeom prst="rect">
              <a:avLst/>
            </a:prstGeom>
          </p:spPr>
          <p:txBody>
            <a:bodyPr lIns="0" tIns="0" rIns="0" bIns="0" rtlCol="0" anchor="t">
              <a:spAutoFit/>
            </a:bodyPr>
            <a:lstStyle/>
            <a:p>
              <a:pPr>
                <a:lnSpc>
                  <a:spcPts val="3918"/>
                </a:lnSpc>
              </a:pPr>
              <a:r>
                <a:rPr lang="en-US" sz="2799" dirty="0">
                  <a:solidFill>
                    <a:srgbClr val="FBD1B2"/>
                  </a:solidFill>
                  <a:latin typeface="Atkinson Hyperlegible Next" pitchFamily="2" charset="77"/>
                  <a:ea typeface="Poppins Bold"/>
                  <a:cs typeface="Poppins Bold"/>
                  <a:sym typeface="Poppins Bold"/>
                </a:rPr>
                <a:t>Transpiration + evaporative cooling</a:t>
              </a:r>
            </a:p>
          </p:txBody>
        </p:sp>
      </p:grpSp>
      <p:grpSp>
        <p:nvGrpSpPr>
          <p:cNvPr id="18" name="Group 18"/>
          <p:cNvGrpSpPr/>
          <p:nvPr/>
        </p:nvGrpSpPr>
        <p:grpSpPr>
          <a:xfrm>
            <a:off x="1028700" y="4762083"/>
            <a:ext cx="6248918" cy="1044403"/>
            <a:chOff x="0" y="0"/>
            <a:chExt cx="8331891" cy="1392538"/>
          </a:xfrm>
        </p:grpSpPr>
        <p:grpSp>
          <p:nvGrpSpPr>
            <p:cNvPr id="19" name="Group 19"/>
            <p:cNvGrpSpPr/>
            <p:nvPr/>
          </p:nvGrpSpPr>
          <p:grpSpPr>
            <a:xfrm>
              <a:off x="0" y="0"/>
              <a:ext cx="8331891" cy="1392538"/>
              <a:chOff x="0" y="0"/>
              <a:chExt cx="2077110" cy="347155"/>
            </a:xfrm>
          </p:grpSpPr>
          <p:sp>
            <p:nvSpPr>
              <p:cNvPr id="20" name="Freeform 20"/>
              <p:cNvSpPr/>
              <p:nvPr/>
            </p:nvSpPr>
            <p:spPr>
              <a:xfrm>
                <a:off x="0" y="0"/>
                <a:ext cx="2077110" cy="347155"/>
              </a:xfrm>
              <a:custGeom>
                <a:avLst/>
                <a:gdLst/>
                <a:ahLst/>
                <a:cxnLst/>
                <a:rect l="l" t="t" r="r" b="b"/>
                <a:pathLst>
                  <a:path w="2077110" h="347155">
                    <a:moveTo>
                      <a:pt x="30973" y="0"/>
                    </a:moveTo>
                    <a:lnTo>
                      <a:pt x="2046137" y="0"/>
                    </a:lnTo>
                    <a:cubicBezTo>
                      <a:pt x="2054352" y="0"/>
                      <a:pt x="2062230" y="3263"/>
                      <a:pt x="2068038" y="9072"/>
                    </a:cubicBezTo>
                    <a:cubicBezTo>
                      <a:pt x="2073847" y="14880"/>
                      <a:pt x="2077110" y="22758"/>
                      <a:pt x="2077110" y="30973"/>
                    </a:cubicBezTo>
                    <a:lnTo>
                      <a:pt x="2077110" y="316182"/>
                    </a:lnTo>
                    <a:cubicBezTo>
                      <a:pt x="2077110" y="324396"/>
                      <a:pt x="2073847" y="332274"/>
                      <a:pt x="2068038" y="338083"/>
                    </a:cubicBezTo>
                    <a:cubicBezTo>
                      <a:pt x="2062230" y="343891"/>
                      <a:pt x="2054352" y="347155"/>
                      <a:pt x="2046137" y="347155"/>
                    </a:cubicBezTo>
                    <a:lnTo>
                      <a:pt x="30973" y="347155"/>
                    </a:lnTo>
                    <a:cubicBezTo>
                      <a:pt x="22758" y="347155"/>
                      <a:pt x="14880" y="343891"/>
                      <a:pt x="9072" y="338083"/>
                    </a:cubicBezTo>
                    <a:cubicBezTo>
                      <a:pt x="3263" y="332274"/>
                      <a:pt x="0" y="324396"/>
                      <a:pt x="0" y="316182"/>
                    </a:cubicBezTo>
                    <a:lnTo>
                      <a:pt x="0" y="30973"/>
                    </a:lnTo>
                    <a:cubicBezTo>
                      <a:pt x="0" y="22758"/>
                      <a:pt x="3263" y="14880"/>
                      <a:pt x="9072" y="9072"/>
                    </a:cubicBezTo>
                    <a:cubicBezTo>
                      <a:pt x="14880" y="3263"/>
                      <a:pt x="22758" y="0"/>
                      <a:pt x="30973" y="0"/>
                    </a:cubicBezTo>
                    <a:close/>
                  </a:path>
                </a:pathLst>
              </a:custGeom>
              <a:solidFill>
                <a:srgbClr val="FFFFFF">
                  <a:alpha val="64706"/>
                </a:srgbClr>
              </a:solid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21" name="TextBox 21"/>
              <p:cNvSpPr txBox="1"/>
              <p:nvPr/>
            </p:nvSpPr>
            <p:spPr>
              <a:xfrm>
                <a:off x="0" y="-38100"/>
                <a:ext cx="2077110" cy="385255"/>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2" name="TextBox 22"/>
            <p:cNvSpPr txBox="1"/>
            <p:nvPr/>
          </p:nvSpPr>
          <p:spPr>
            <a:xfrm>
              <a:off x="687370" y="291921"/>
              <a:ext cx="6957150" cy="723041"/>
            </a:xfrm>
            <a:prstGeom prst="rect">
              <a:avLst/>
            </a:prstGeom>
          </p:spPr>
          <p:txBody>
            <a:bodyPr lIns="0" tIns="0" rIns="0" bIns="0" rtlCol="0" anchor="t">
              <a:spAutoFit/>
            </a:bodyPr>
            <a:lstStyle/>
            <a:p>
              <a:pPr algn="ctr">
                <a:lnSpc>
                  <a:spcPts val="4437"/>
                </a:lnSpc>
              </a:pPr>
              <a:r>
                <a:rPr lang="en-US" sz="3169" dirty="0" err="1">
                  <a:solidFill>
                    <a:srgbClr val="684836"/>
                  </a:solidFill>
                  <a:latin typeface="Atkinson Hyperlegible Next" pitchFamily="2" charset="77"/>
                  <a:ea typeface="Poppins Bold"/>
                  <a:cs typeface="Poppins Bold"/>
                  <a:sym typeface="Poppins Bold"/>
                </a:rPr>
                <a:t>Hypothese</a:t>
              </a:r>
              <a:endParaRPr lang="en-US" sz="3169" dirty="0">
                <a:solidFill>
                  <a:srgbClr val="684836"/>
                </a:solidFill>
                <a:latin typeface="Atkinson Hyperlegible Next" pitchFamily="2" charset="77"/>
                <a:ea typeface="Poppins Bold"/>
                <a:cs typeface="Poppins Bold"/>
                <a:sym typeface="Poppins Bold"/>
              </a:endParaRPr>
            </a:p>
          </p:txBody>
        </p:sp>
      </p:grpSp>
      <p:grpSp>
        <p:nvGrpSpPr>
          <p:cNvPr id="23" name="Group 23"/>
          <p:cNvGrpSpPr/>
          <p:nvPr/>
        </p:nvGrpSpPr>
        <p:grpSpPr>
          <a:xfrm>
            <a:off x="1028700" y="4762083"/>
            <a:ext cx="10753590" cy="1044403"/>
            <a:chOff x="0" y="0"/>
            <a:chExt cx="14338120" cy="1392538"/>
          </a:xfrm>
          <a:solidFill>
            <a:srgbClr val="FBD1B2"/>
          </a:solidFill>
        </p:grpSpPr>
        <p:grpSp>
          <p:nvGrpSpPr>
            <p:cNvPr id="24" name="Group 24"/>
            <p:cNvGrpSpPr/>
            <p:nvPr/>
          </p:nvGrpSpPr>
          <p:grpSpPr>
            <a:xfrm>
              <a:off x="0" y="0"/>
              <a:ext cx="14338120" cy="1392538"/>
              <a:chOff x="0" y="0"/>
              <a:chExt cx="3574441" cy="347155"/>
            </a:xfrm>
            <a:grpFill/>
          </p:grpSpPr>
          <p:sp>
            <p:nvSpPr>
              <p:cNvPr id="25" name="Freeform 25"/>
              <p:cNvSpPr/>
              <p:nvPr/>
            </p:nvSpPr>
            <p:spPr>
              <a:xfrm>
                <a:off x="0" y="0"/>
                <a:ext cx="3574442" cy="347155"/>
              </a:xfrm>
              <a:custGeom>
                <a:avLst/>
                <a:gdLst/>
                <a:ahLst/>
                <a:cxnLst/>
                <a:rect l="l" t="t" r="r" b="b"/>
                <a:pathLst>
                  <a:path w="3574442" h="347155">
                    <a:moveTo>
                      <a:pt x="17998" y="0"/>
                    </a:moveTo>
                    <a:lnTo>
                      <a:pt x="3556443" y="0"/>
                    </a:lnTo>
                    <a:cubicBezTo>
                      <a:pt x="3566383" y="0"/>
                      <a:pt x="3574442" y="8058"/>
                      <a:pt x="3574442" y="17998"/>
                    </a:cubicBezTo>
                    <a:lnTo>
                      <a:pt x="3574442" y="329156"/>
                    </a:lnTo>
                    <a:cubicBezTo>
                      <a:pt x="3574442" y="339096"/>
                      <a:pt x="3566383" y="347155"/>
                      <a:pt x="3556443" y="347155"/>
                    </a:cubicBezTo>
                    <a:lnTo>
                      <a:pt x="17998" y="347155"/>
                    </a:lnTo>
                    <a:cubicBezTo>
                      <a:pt x="8058" y="347155"/>
                      <a:pt x="0" y="339096"/>
                      <a:pt x="0" y="329156"/>
                    </a:cubicBezTo>
                    <a:lnTo>
                      <a:pt x="0" y="17998"/>
                    </a:lnTo>
                    <a:cubicBezTo>
                      <a:pt x="0" y="8058"/>
                      <a:pt x="8058" y="0"/>
                      <a:pt x="17998" y="0"/>
                    </a:cubicBezTo>
                    <a:close/>
                  </a:path>
                </a:pathLst>
              </a:custGeom>
              <a:grpFill/>
              <a:ln w="19050" cap="rnd">
                <a:solidFill>
                  <a:srgbClr val="684836"/>
                </a:solidFill>
                <a:prstDash val="solid"/>
                <a:round/>
              </a:ln>
            </p:spPr>
            <p:txBody>
              <a:bodyPr/>
              <a:lstStyle/>
              <a:p>
                <a:endParaRPr lang="de-DE" dirty="0">
                  <a:latin typeface="Atkinson Hyperlegible Next" pitchFamily="2" charset="77"/>
                </a:endParaRPr>
              </a:p>
            </p:txBody>
          </p:sp>
          <p:sp>
            <p:nvSpPr>
              <p:cNvPr id="26" name="TextBox 26"/>
              <p:cNvSpPr txBox="1"/>
              <p:nvPr/>
            </p:nvSpPr>
            <p:spPr>
              <a:xfrm>
                <a:off x="0" y="-38100"/>
                <a:ext cx="3574441"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7" name="TextBox 27"/>
            <p:cNvSpPr txBox="1"/>
            <p:nvPr/>
          </p:nvSpPr>
          <p:spPr>
            <a:xfrm>
              <a:off x="0" y="291886"/>
              <a:ext cx="14338120" cy="723041"/>
            </a:xfrm>
            <a:prstGeom prst="rect">
              <a:avLst/>
            </a:prstGeom>
            <a:grpFill/>
          </p:spPr>
          <p:txBody>
            <a:bodyPr lIns="0" tIns="0" rIns="0" bIns="0" rtlCol="0" anchor="t">
              <a:spAutoFit/>
            </a:bodyPr>
            <a:lstStyle/>
            <a:p>
              <a:pPr algn="ctr">
                <a:lnSpc>
                  <a:spcPts val="4437"/>
                </a:lnSpc>
              </a:pPr>
              <a:r>
                <a:rPr lang="en-US" sz="3169" dirty="0">
                  <a:solidFill>
                    <a:srgbClr val="00534E"/>
                  </a:solidFill>
                  <a:latin typeface="Atkinson Hyperlegible Next" pitchFamily="2" charset="77"/>
                  <a:ea typeface="Poppins Bold"/>
                  <a:cs typeface="Poppins Bold"/>
                  <a:sym typeface="Poppins Bold"/>
                </a:rPr>
                <a:t>Urban green spaces reduce the heat in the city</a:t>
              </a:r>
            </a:p>
          </p:txBody>
        </p:sp>
      </p:grpSp>
      <p:pic>
        <p:nvPicPr>
          <p:cNvPr id="3" name="Grafik 2" descr="Lichter an mit einfarbiger Füllung">
            <a:extLst>
              <a:ext uri="{FF2B5EF4-FFF2-40B4-BE49-F238E27FC236}">
                <a16:creationId xmlns:a16="http://schemas.microsoft.com/office/drawing/2014/main" id="{559DBB5C-DFE9-4D48-0DBD-FBAAB1AB4E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20800" y="5620361"/>
            <a:ext cx="3752458" cy="3752458"/>
          </a:xfrm>
          <a:prstGeom prst="rect">
            <a:avLst/>
          </a:prstGeom>
        </p:spPr>
      </p:pic>
    </p:spTree>
  </p:cSld>
  <p:clrMapOvr>
    <a:masterClrMapping/>
  </p:clrMapOvr>
  <p:transition spd="slow">
    <p:cover dir="d"/>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BD1B2"/>
        </a:solidFill>
        <a:effectLst/>
      </p:bgPr>
    </p:bg>
    <p:spTree>
      <p:nvGrpSpPr>
        <p:cNvPr id="1" name=""/>
        <p:cNvGrpSpPr/>
        <p:nvPr/>
      </p:nvGrpSpPr>
      <p:grpSpPr>
        <a:xfrm>
          <a:off x="0" y="0"/>
          <a:ext cx="0" cy="0"/>
          <a:chOff x="0" y="0"/>
          <a:chExt cx="0" cy="0"/>
        </a:xfrm>
      </p:grpSpPr>
      <p:sp>
        <p:nvSpPr>
          <p:cNvPr id="5" name="TextBox 5"/>
          <p:cNvSpPr txBox="1"/>
          <p:nvPr/>
        </p:nvSpPr>
        <p:spPr>
          <a:xfrm>
            <a:off x="1028700" y="971550"/>
            <a:ext cx="12915900" cy="4742324"/>
          </a:xfrm>
          <a:prstGeom prst="rect">
            <a:avLst/>
          </a:prstGeom>
        </p:spPr>
        <p:txBody>
          <a:bodyPr wrap="square" lIns="0" tIns="0" rIns="0" bIns="0" rtlCol="0" anchor="t">
            <a:spAutoFit/>
          </a:bodyPr>
          <a:lstStyle/>
          <a:p>
            <a:pPr algn="l">
              <a:lnSpc>
                <a:spcPts val="9183"/>
              </a:lnSpc>
            </a:pPr>
            <a:r>
              <a:rPr lang="en-US" sz="8503" b="1" dirty="0">
                <a:solidFill>
                  <a:srgbClr val="E26A53"/>
                </a:solidFill>
                <a:latin typeface="Atkinson Hyperlegible Next" pitchFamily="2" charset="77"/>
                <a:ea typeface="Funtastic"/>
                <a:cs typeface="Funtastic"/>
                <a:sym typeface="Funtastic"/>
              </a:rPr>
              <a:t>WE’RE GETTING OUR SCHOOL GROUNDS READY FOR THE FUTURE</a:t>
            </a:r>
          </a:p>
          <a:p>
            <a:pPr algn="l">
              <a:lnSpc>
                <a:spcPts val="9183"/>
              </a:lnSpc>
            </a:pPr>
            <a:endParaRPr lang="en-US" sz="8503" dirty="0">
              <a:solidFill>
                <a:srgbClr val="F77C46"/>
              </a:solidFill>
              <a:latin typeface="Atkinson Hyperlegible Next" pitchFamily="2" charset="77"/>
              <a:ea typeface="Funtastic"/>
              <a:cs typeface="Funtastic"/>
              <a:sym typeface="Funtastic"/>
            </a:endParaRPr>
          </a:p>
        </p:txBody>
      </p:sp>
      <p:grpSp>
        <p:nvGrpSpPr>
          <p:cNvPr id="12" name="Group 12"/>
          <p:cNvGrpSpPr/>
          <p:nvPr/>
        </p:nvGrpSpPr>
        <p:grpSpPr>
          <a:xfrm>
            <a:off x="1028700" y="7368186"/>
            <a:ext cx="6944864" cy="979884"/>
            <a:chOff x="0" y="-85725"/>
            <a:chExt cx="9259818" cy="1306513"/>
          </a:xfrm>
        </p:grpSpPr>
        <p:sp>
          <p:nvSpPr>
            <p:cNvPr id="13" name="Freeform 13"/>
            <p:cNvSpPr/>
            <p:nvPr/>
          </p:nvSpPr>
          <p:spPr>
            <a:xfrm>
              <a:off x="0" y="110452"/>
              <a:ext cx="1117425" cy="999587"/>
            </a:xfrm>
            <a:custGeom>
              <a:avLst/>
              <a:gdLst/>
              <a:ahLst/>
              <a:cxnLst/>
              <a:rect l="l" t="t" r="r" b="b"/>
              <a:pathLst>
                <a:path w="1117425" h="999587">
                  <a:moveTo>
                    <a:pt x="0" y="0"/>
                  </a:moveTo>
                  <a:lnTo>
                    <a:pt x="1117425" y="0"/>
                  </a:lnTo>
                  <a:lnTo>
                    <a:pt x="1117425" y="999588"/>
                  </a:lnTo>
                  <a:lnTo>
                    <a:pt x="0" y="9995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4" name="TextBox 14"/>
            <p:cNvSpPr txBox="1"/>
            <p:nvPr/>
          </p:nvSpPr>
          <p:spPr>
            <a:xfrm>
              <a:off x="1596635" y="-85725"/>
              <a:ext cx="7663183" cy="1306513"/>
            </a:xfrm>
            <a:prstGeom prst="rect">
              <a:avLst/>
            </a:prstGeom>
          </p:spPr>
          <p:txBody>
            <a:bodyPr lIns="0" tIns="0" rIns="0" bIns="0" rtlCol="0" anchor="t">
              <a:spAutoFit/>
            </a:bodyPr>
            <a:lstStyle/>
            <a:p>
              <a:pPr>
                <a:lnSpc>
                  <a:spcPts val="3918"/>
                </a:lnSpc>
              </a:pPr>
              <a:r>
                <a:rPr lang="en-US" sz="2799" u="sng" dirty="0">
                  <a:solidFill>
                    <a:srgbClr val="00534E"/>
                  </a:solidFill>
                  <a:latin typeface="Atkinson Hyperlegible Next" pitchFamily="2" charset="77"/>
                  <a:ea typeface="Poppins Bold"/>
                  <a:cs typeface="Poppins Bold"/>
                  <a:sym typeface="Poppins Bold"/>
                </a:rPr>
                <a:t>Loss of biodiversity:</a:t>
              </a:r>
            </a:p>
            <a:p>
              <a:pPr>
                <a:lnSpc>
                  <a:spcPts val="3918"/>
                </a:lnSpc>
              </a:pPr>
              <a:r>
                <a:rPr lang="en-US" sz="2799" dirty="0">
                  <a:solidFill>
                    <a:srgbClr val="00534E"/>
                  </a:solidFill>
                  <a:latin typeface="Atkinson Hyperlegible Next" pitchFamily="2" charset="77"/>
                  <a:ea typeface="Poppins Bold"/>
                  <a:cs typeface="Poppins Bold"/>
                  <a:sym typeface="Poppins Bold"/>
                </a:rPr>
                <a:t>Promoting biodiversity</a:t>
              </a:r>
            </a:p>
          </p:txBody>
        </p:sp>
      </p:grpSp>
      <p:grpSp>
        <p:nvGrpSpPr>
          <p:cNvPr id="15" name="Group 15"/>
          <p:cNvGrpSpPr/>
          <p:nvPr/>
        </p:nvGrpSpPr>
        <p:grpSpPr>
          <a:xfrm>
            <a:off x="1028700" y="4621522"/>
            <a:ext cx="9334162" cy="979884"/>
            <a:chOff x="0" y="-55863"/>
            <a:chExt cx="12445548" cy="1306511"/>
          </a:xfrm>
        </p:grpSpPr>
        <p:sp>
          <p:nvSpPr>
            <p:cNvPr id="16" name="Freeform 16"/>
            <p:cNvSpPr/>
            <p:nvPr/>
          </p:nvSpPr>
          <p:spPr>
            <a:xfrm>
              <a:off x="0" y="0"/>
              <a:ext cx="1117425" cy="999587"/>
            </a:xfrm>
            <a:custGeom>
              <a:avLst/>
              <a:gdLst/>
              <a:ahLst/>
              <a:cxnLst/>
              <a:rect l="l" t="t" r="r" b="b"/>
              <a:pathLst>
                <a:path w="1117425" h="999587">
                  <a:moveTo>
                    <a:pt x="0" y="0"/>
                  </a:moveTo>
                  <a:lnTo>
                    <a:pt x="1117425" y="0"/>
                  </a:lnTo>
                  <a:lnTo>
                    <a:pt x="1117425" y="999587"/>
                  </a:lnTo>
                  <a:lnTo>
                    <a:pt x="0" y="99958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7" name="TextBox 17"/>
            <p:cNvSpPr txBox="1"/>
            <p:nvPr/>
          </p:nvSpPr>
          <p:spPr>
            <a:xfrm>
              <a:off x="1596634" y="-55863"/>
              <a:ext cx="10848914" cy="1306511"/>
            </a:xfrm>
            <a:prstGeom prst="rect">
              <a:avLst/>
            </a:prstGeom>
            <a:noFill/>
          </p:spPr>
          <p:txBody>
            <a:bodyPr lIns="0" tIns="0" rIns="0" bIns="0" rtlCol="0" anchor="t">
              <a:spAutoFit/>
            </a:bodyPr>
            <a:lstStyle/>
            <a:p>
              <a:pPr>
                <a:lnSpc>
                  <a:spcPts val="3918"/>
                </a:lnSpc>
              </a:pPr>
              <a:r>
                <a:rPr lang="en-US" sz="2799" u="sng" dirty="0">
                  <a:solidFill>
                    <a:srgbClr val="00534E"/>
                  </a:solidFill>
                  <a:latin typeface="Atkinson Hyperlegible Next" pitchFamily="2" charset="77"/>
                  <a:ea typeface="Poppins Bold"/>
                  <a:cs typeface="Poppins Bold"/>
                  <a:sym typeface="Poppins Bold"/>
                </a:rPr>
                <a:t>Impacts of climate change:</a:t>
              </a:r>
            </a:p>
            <a:p>
              <a:pPr>
                <a:lnSpc>
                  <a:spcPts val="3918"/>
                </a:lnSpc>
              </a:pPr>
              <a:r>
                <a:rPr lang="en-US" sz="2799" dirty="0">
                  <a:solidFill>
                    <a:srgbClr val="00534E"/>
                  </a:solidFill>
                  <a:latin typeface="Atkinson Hyperlegible Next" pitchFamily="2" charset="77"/>
                  <a:ea typeface="Poppins Bold"/>
                  <a:cs typeface="Poppins Bold"/>
                  <a:sym typeface="Poppins Bold"/>
                </a:rPr>
                <a:t>Protection against extreme weather</a:t>
              </a:r>
            </a:p>
          </p:txBody>
        </p:sp>
      </p:grpSp>
      <p:grpSp>
        <p:nvGrpSpPr>
          <p:cNvPr id="18" name="Group 18"/>
          <p:cNvGrpSpPr/>
          <p:nvPr/>
        </p:nvGrpSpPr>
        <p:grpSpPr>
          <a:xfrm>
            <a:off x="1028700" y="5994854"/>
            <a:ext cx="8495545" cy="979884"/>
            <a:chOff x="0" y="-85725"/>
            <a:chExt cx="11327393" cy="1306513"/>
          </a:xfrm>
        </p:grpSpPr>
        <p:sp>
          <p:nvSpPr>
            <p:cNvPr id="19" name="Freeform 19"/>
            <p:cNvSpPr/>
            <p:nvPr/>
          </p:nvSpPr>
          <p:spPr>
            <a:xfrm>
              <a:off x="0" y="110452"/>
              <a:ext cx="1117425" cy="999587"/>
            </a:xfrm>
            <a:custGeom>
              <a:avLst/>
              <a:gdLst/>
              <a:ahLst/>
              <a:cxnLst/>
              <a:rect l="l" t="t" r="r" b="b"/>
              <a:pathLst>
                <a:path w="1117425" h="999587">
                  <a:moveTo>
                    <a:pt x="0" y="0"/>
                  </a:moveTo>
                  <a:lnTo>
                    <a:pt x="1117425" y="0"/>
                  </a:lnTo>
                  <a:lnTo>
                    <a:pt x="1117425" y="999588"/>
                  </a:lnTo>
                  <a:lnTo>
                    <a:pt x="0" y="9995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20" name="TextBox 20"/>
            <p:cNvSpPr txBox="1"/>
            <p:nvPr/>
          </p:nvSpPr>
          <p:spPr>
            <a:xfrm>
              <a:off x="1596635" y="-85725"/>
              <a:ext cx="9730758" cy="1306513"/>
            </a:xfrm>
            <a:prstGeom prst="rect">
              <a:avLst/>
            </a:prstGeom>
          </p:spPr>
          <p:txBody>
            <a:bodyPr lIns="0" tIns="0" rIns="0" bIns="0" rtlCol="0" anchor="t">
              <a:spAutoFit/>
            </a:bodyPr>
            <a:lstStyle/>
            <a:p>
              <a:pPr>
                <a:lnSpc>
                  <a:spcPts val="3918"/>
                </a:lnSpc>
              </a:pPr>
              <a:r>
                <a:rPr lang="en-US" sz="2799" u="sng" dirty="0">
                  <a:solidFill>
                    <a:srgbClr val="00534E"/>
                  </a:solidFill>
                  <a:latin typeface="Atkinson Hyperlegible Next" pitchFamily="2" charset="77"/>
                  <a:ea typeface="Poppins Bold"/>
                  <a:cs typeface="Poppins Bold"/>
                  <a:sym typeface="Poppins Bold"/>
                </a:rPr>
                <a:t>Promoting health and wellbeing:</a:t>
              </a:r>
            </a:p>
            <a:p>
              <a:pPr>
                <a:lnSpc>
                  <a:spcPts val="3918"/>
                </a:lnSpc>
              </a:pPr>
              <a:r>
                <a:rPr lang="en-US" sz="2799" dirty="0">
                  <a:solidFill>
                    <a:srgbClr val="00534E"/>
                  </a:solidFill>
                  <a:latin typeface="Atkinson Hyperlegible Next" pitchFamily="2" charset="77"/>
                  <a:ea typeface="Poppins Bold"/>
                  <a:cs typeface="Poppins Bold"/>
                  <a:sym typeface="Poppins Bold"/>
                </a:rPr>
                <a:t>The school grounds are a lovely place</a:t>
              </a:r>
            </a:p>
          </p:txBody>
        </p:sp>
      </p:grpSp>
      <p:pic>
        <p:nvPicPr>
          <p:cNvPr id="2" name="Grafik 1" descr="Fragezeichen mit einfarbiger Füllung">
            <a:extLst>
              <a:ext uri="{FF2B5EF4-FFF2-40B4-BE49-F238E27FC236}">
                <a16:creationId xmlns:a16="http://schemas.microsoft.com/office/drawing/2014/main" id="{A5EC9E86-6B75-24B6-C0CC-93F51506A5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639800" y="5605320"/>
            <a:ext cx="4138591" cy="4138591"/>
          </a:xfrm>
          <a:prstGeom prst="rect">
            <a:avLst/>
          </a:prstGeom>
        </p:spPr>
      </p:pic>
      <p:sp>
        <p:nvSpPr>
          <p:cNvPr id="3" name="Textfeld 2">
            <a:extLst>
              <a:ext uri="{FF2B5EF4-FFF2-40B4-BE49-F238E27FC236}">
                <a16:creationId xmlns:a16="http://schemas.microsoft.com/office/drawing/2014/main" id="{9E368BA3-4253-3F6C-B431-0E87CC4D4161}"/>
              </a:ext>
            </a:extLst>
          </p:cNvPr>
          <p:cNvSpPr txBox="1"/>
          <p:nvPr/>
        </p:nvSpPr>
        <p:spPr>
          <a:xfrm>
            <a:off x="11939609" y="8174251"/>
            <a:ext cx="4138591" cy="1569660"/>
          </a:xfrm>
          <a:prstGeom prst="rect">
            <a:avLst/>
          </a:prstGeom>
          <a:noFill/>
        </p:spPr>
        <p:txBody>
          <a:bodyPr wrap="square" rtlCol="0">
            <a:spAutoFit/>
          </a:bodyPr>
          <a:lstStyle/>
          <a:p>
            <a:r>
              <a:rPr lang="de-DE" sz="9600" b="1" dirty="0">
                <a:solidFill>
                  <a:srgbClr val="00534E"/>
                </a:solidFill>
              </a:rPr>
              <a:t>Why</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F1E3"/>
        </a:solidFill>
        <a:effectLst/>
      </p:bgPr>
    </p:bg>
    <p:spTree>
      <p:nvGrpSpPr>
        <p:cNvPr id="1" name=""/>
        <p:cNvGrpSpPr/>
        <p:nvPr/>
      </p:nvGrpSpPr>
      <p:grpSpPr>
        <a:xfrm>
          <a:off x="0" y="0"/>
          <a:ext cx="0" cy="0"/>
          <a:chOff x="0" y="0"/>
          <a:chExt cx="0" cy="0"/>
        </a:xfrm>
      </p:grpSpPr>
      <p:sp>
        <p:nvSpPr>
          <p:cNvPr id="11" name="TextBox 11"/>
          <p:cNvSpPr txBox="1"/>
          <p:nvPr/>
        </p:nvSpPr>
        <p:spPr>
          <a:xfrm>
            <a:off x="2019340" y="760624"/>
            <a:ext cx="14765719" cy="2382768"/>
          </a:xfrm>
          <a:prstGeom prst="rect">
            <a:avLst/>
          </a:prstGeom>
        </p:spPr>
        <p:txBody>
          <a:bodyPr lIns="0" tIns="0" rIns="0" bIns="0" rtlCol="0" anchor="t">
            <a:spAutoFit/>
          </a:bodyPr>
          <a:lstStyle/>
          <a:p>
            <a:pPr algn="ctr">
              <a:lnSpc>
                <a:spcPts val="9183"/>
              </a:lnSpc>
            </a:pPr>
            <a:r>
              <a:rPr lang="en-US" sz="8503" b="1" dirty="0">
                <a:solidFill>
                  <a:srgbClr val="E26A53"/>
                </a:solidFill>
                <a:latin typeface="Atkinson Hyperlegible Next" pitchFamily="2" charset="77"/>
                <a:ea typeface="Funtastic"/>
                <a:cs typeface="Funtastic"/>
                <a:sym typeface="Funtastic"/>
              </a:rPr>
              <a:t>WHAT DOES BIODIVERSITY MEAN?</a:t>
            </a:r>
          </a:p>
        </p:txBody>
      </p:sp>
      <p:grpSp>
        <p:nvGrpSpPr>
          <p:cNvPr id="12" name="Group 18">
            <a:extLst>
              <a:ext uri="{FF2B5EF4-FFF2-40B4-BE49-F238E27FC236}">
                <a16:creationId xmlns:a16="http://schemas.microsoft.com/office/drawing/2014/main" id="{6A7FC8EA-C7A3-E9CC-D515-76F8BB9EEA02}"/>
              </a:ext>
            </a:extLst>
          </p:cNvPr>
          <p:cNvGrpSpPr/>
          <p:nvPr/>
        </p:nvGrpSpPr>
        <p:grpSpPr>
          <a:xfrm>
            <a:off x="4343400" y="4098974"/>
            <a:ext cx="10134599" cy="3330526"/>
            <a:chOff x="0" y="0"/>
            <a:chExt cx="10576158" cy="1494871"/>
          </a:xfrm>
        </p:grpSpPr>
        <p:grpSp>
          <p:nvGrpSpPr>
            <p:cNvPr id="13" name="Group 19">
              <a:extLst>
                <a:ext uri="{FF2B5EF4-FFF2-40B4-BE49-F238E27FC236}">
                  <a16:creationId xmlns:a16="http://schemas.microsoft.com/office/drawing/2014/main" id="{B0AD1EC7-1574-E79E-49F5-56D6410F2E03}"/>
                </a:ext>
              </a:extLst>
            </p:cNvPr>
            <p:cNvGrpSpPr/>
            <p:nvPr/>
          </p:nvGrpSpPr>
          <p:grpSpPr>
            <a:xfrm>
              <a:off x="0" y="0"/>
              <a:ext cx="10576158" cy="1494871"/>
              <a:chOff x="0" y="0"/>
              <a:chExt cx="2456106" cy="347155"/>
            </a:xfrm>
          </p:grpSpPr>
          <p:sp>
            <p:nvSpPr>
              <p:cNvPr id="15" name="Freeform 20">
                <a:extLst>
                  <a:ext uri="{FF2B5EF4-FFF2-40B4-BE49-F238E27FC236}">
                    <a16:creationId xmlns:a16="http://schemas.microsoft.com/office/drawing/2014/main" id="{48662BFB-13B3-020F-CE89-40F45F66CBC0}"/>
                  </a:ext>
                </a:extLst>
              </p:cNvPr>
              <p:cNvSpPr/>
              <p:nvPr/>
            </p:nvSpPr>
            <p:spPr>
              <a:xfrm>
                <a:off x="0" y="0"/>
                <a:ext cx="2456106" cy="347155"/>
              </a:xfrm>
              <a:custGeom>
                <a:avLst/>
                <a:gdLst/>
                <a:ahLst/>
                <a:cxnLst/>
                <a:rect l="l" t="t" r="r" b="b"/>
                <a:pathLst>
                  <a:path w="2456106" h="347155">
                    <a:moveTo>
                      <a:pt x="24401" y="0"/>
                    </a:moveTo>
                    <a:lnTo>
                      <a:pt x="2431706" y="0"/>
                    </a:lnTo>
                    <a:cubicBezTo>
                      <a:pt x="2438177" y="0"/>
                      <a:pt x="2444384" y="2571"/>
                      <a:pt x="2448960" y="7147"/>
                    </a:cubicBezTo>
                    <a:cubicBezTo>
                      <a:pt x="2453536" y="11723"/>
                      <a:pt x="2456106" y="17929"/>
                      <a:pt x="2456106" y="24401"/>
                    </a:cubicBezTo>
                    <a:lnTo>
                      <a:pt x="2456106" y="322754"/>
                    </a:lnTo>
                    <a:cubicBezTo>
                      <a:pt x="2456106" y="336230"/>
                      <a:pt x="2445182" y="347155"/>
                      <a:pt x="2431706" y="347155"/>
                    </a:cubicBezTo>
                    <a:lnTo>
                      <a:pt x="24401" y="347155"/>
                    </a:lnTo>
                    <a:cubicBezTo>
                      <a:pt x="10924" y="347155"/>
                      <a:pt x="0" y="336230"/>
                      <a:pt x="0" y="322754"/>
                    </a:cubicBezTo>
                    <a:lnTo>
                      <a:pt x="0" y="24401"/>
                    </a:lnTo>
                    <a:cubicBezTo>
                      <a:pt x="0" y="10924"/>
                      <a:pt x="10924" y="0"/>
                      <a:pt x="24401" y="0"/>
                    </a:cubicBezTo>
                    <a:close/>
                  </a:path>
                </a:pathLst>
              </a:custGeom>
              <a:solidFill>
                <a:srgbClr val="FFFFFF">
                  <a:alpha val="64706"/>
                </a:srgbClr>
              </a:solid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16" name="TextBox 21">
                <a:extLst>
                  <a:ext uri="{FF2B5EF4-FFF2-40B4-BE49-F238E27FC236}">
                    <a16:creationId xmlns:a16="http://schemas.microsoft.com/office/drawing/2014/main" id="{897C4FA5-A7F7-8C4C-566C-43C90DA64C44}"/>
                  </a:ext>
                </a:extLst>
              </p:cNvPr>
              <p:cNvSpPr txBox="1"/>
              <p:nvPr/>
            </p:nvSpPr>
            <p:spPr>
              <a:xfrm>
                <a:off x="0" y="-38100"/>
                <a:ext cx="2456106" cy="385255"/>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14" name="TextBox 22">
              <a:extLst>
                <a:ext uri="{FF2B5EF4-FFF2-40B4-BE49-F238E27FC236}">
                  <a16:creationId xmlns:a16="http://schemas.microsoft.com/office/drawing/2014/main" id="{BF0912E7-9027-6B0C-0561-14CF3CAF5102}"/>
                </a:ext>
              </a:extLst>
            </p:cNvPr>
            <p:cNvSpPr txBox="1"/>
            <p:nvPr/>
          </p:nvSpPr>
          <p:spPr>
            <a:xfrm>
              <a:off x="0" y="300586"/>
              <a:ext cx="10576158" cy="1093194"/>
            </a:xfrm>
            <a:prstGeom prst="rect">
              <a:avLst/>
            </a:prstGeom>
          </p:spPr>
          <p:txBody>
            <a:bodyPr lIns="0" tIns="0" rIns="0" bIns="0" rtlCol="0" anchor="t">
              <a:spAutoFit/>
            </a:bodyPr>
            <a:lstStyle/>
            <a:p>
              <a:pPr algn="ctr">
                <a:lnSpc>
                  <a:spcPts val="4763"/>
                </a:lnSpc>
              </a:pPr>
              <a:r>
                <a:rPr lang="en-US" sz="3402" b="1" dirty="0">
                  <a:solidFill>
                    <a:srgbClr val="00534E"/>
                  </a:solidFill>
                  <a:latin typeface="Atkinson Hyperlegible Next" pitchFamily="2" charset="77"/>
                  <a:ea typeface="Poppins Bold"/>
                  <a:cs typeface="Poppins Bold"/>
                  <a:sym typeface="Poppins Bold"/>
                </a:rPr>
                <a:t>Pool your ideas in a group discussion.</a:t>
              </a:r>
            </a:p>
            <a:p>
              <a:pPr algn="ctr">
                <a:lnSpc>
                  <a:spcPts val="4763"/>
                </a:lnSpc>
              </a:pPr>
              <a:endParaRPr lang="en-US" sz="3402" b="1" dirty="0">
                <a:solidFill>
                  <a:srgbClr val="00534E"/>
                </a:solidFill>
                <a:latin typeface="Atkinson Hyperlegible Next" pitchFamily="2" charset="77"/>
                <a:ea typeface="Poppins Bold"/>
                <a:cs typeface="Poppins Bold"/>
                <a:sym typeface="Poppins Bold"/>
              </a:endParaRPr>
            </a:p>
            <a:p>
              <a:pPr algn="ctr">
                <a:lnSpc>
                  <a:spcPts val="4763"/>
                </a:lnSpc>
              </a:pPr>
              <a:r>
                <a:rPr lang="en-US" sz="3402" b="1" dirty="0">
                  <a:solidFill>
                    <a:srgbClr val="00534E"/>
                  </a:solidFill>
                  <a:latin typeface="Atkinson Hyperlegible Next" pitchFamily="2" charset="77"/>
                  <a:ea typeface="Poppins Bold"/>
                  <a:cs typeface="Poppins Bold"/>
                  <a:sym typeface="Poppins Bold"/>
                </a:rPr>
                <a:t>Write your answers on the poster.</a:t>
              </a:r>
            </a:p>
            <a:p>
              <a:pPr algn="ctr">
                <a:lnSpc>
                  <a:spcPts val="4763"/>
                </a:lnSpc>
              </a:pPr>
              <a:endParaRPr lang="en-US" sz="3402" b="1" dirty="0">
                <a:solidFill>
                  <a:srgbClr val="00534E"/>
                </a:solidFill>
                <a:latin typeface="Atkinson Hyperlegible Next" pitchFamily="2" charset="77"/>
                <a:ea typeface="Poppins Bold"/>
                <a:cs typeface="Poppins Bold"/>
                <a:sym typeface="Poppins Bold"/>
              </a:endParaRPr>
            </a:p>
          </p:txBody>
        </p:sp>
      </p:gr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sp>
        <p:nvSpPr>
          <p:cNvPr id="11" name="TextBox 11"/>
          <p:cNvSpPr txBox="1"/>
          <p:nvPr/>
        </p:nvSpPr>
        <p:spPr>
          <a:xfrm>
            <a:off x="2019340" y="760624"/>
            <a:ext cx="14765719" cy="2382768"/>
          </a:xfrm>
          <a:prstGeom prst="rect">
            <a:avLst/>
          </a:prstGeom>
        </p:spPr>
        <p:txBody>
          <a:bodyPr lIns="0" tIns="0" rIns="0" bIns="0" rtlCol="0" anchor="t">
            <a:spAutoFit/>
          </a:bodyPr>
          <a:lstStyle/>
          <a:p>
            <a:pPr algn="ctr">
              <a:lnSpc>
                <a:spcPts val="9183"/>
              </a:lnSpc>
            </a:pPr>
            <a:r>
              <a:rPr lang="en-US" sz="8503" b="1" dirty="0">
                <a:solidFill>
                  <a:srgbClr val="E26A53"/>
                </a:solidFill>
                <a:latin typeface="Atkinson Hyperlegible Next" pitchFamily="2" charset="77"/>
                <a:ea typeface="Funtastic"/>
                <a:cs typeface="Funtastic"/>
                <a:sym typeface="Funtastic"/>
              </a:rPr>
              <a:t>WHAT DOES BIODIVERSITY MEAN?</a:t>
            </a:r>
          </a:p>
        </p:txBody>
      </p:sp>
      <p:grpSp>
        <p:nvGrpSpPr>
          <p:cNvPr id="18" name="Group 18"/>
          <p:cNvGrpSpPr/>
          <p:nvPr/>
        </p:nvGrpSpPr>
        <p:grpSpPr>
          <a:xfrm>
            <a:off x="5436140" y="3358782"/>
            <a:ext cx="7932119" cy="1121154"/>
            <a:chOff x="0" y="0"/>
            <a:chExt cx="10576158" cy="1494871"/>
          </a:xfrm>
          <a:solidFill>
            <a:srgbClr val="99D0BA"/>
          </a:solidFill>
        </p:grpSpPr>
        <p:grpSp>
          <p:nvGrpSpPr>
            <p:cNvPr id="19" name="Group 19"/>
            <p:cNvGrpSpPr/>
            <p:nvPr/>
          </p:nvGrpSpPr>
          <p:grpSpPr>
            <a:xfrm>
              <a:off x="0" y="0"/>
              <a:ext cx="10576158" cy="1494871"/>
              <a:chOff x="0" y="0"/>
              <a:chExt cx="2456106" cy="347155"/>
            </a:xfrm>
            <a:grpFill/>
          </p:grpSpPr>
          <p:sp>
            <p:nvSpPr>
              <p:cNvPr id="20" name="Freeform 20"/>
              <p:cNvSpPr/>
              <p:nvPr/>
            </p:nvSpPr>
            <p:spPr>
              <a:xfrm>
                <a:off x="0" y="0"/>
                <a:ext cx="2456106" cy="347155"/>
              </a:xfrm>
              <a:custGeom>
                <a:avLst/>
                <a:gdLst/>
                <a:ahLst/>
                <a:cxnLst/>
                <a:rect l="l" t="t" r="r" b="b"/>
                <a:pathLst>
                  <a:path w="2456106" h="347155">
                    <a:moveTo>
                      <a:pt x="24401" y="0"/>
                    </a:moveTo>
                    <a:lnTo>
                      <a:pt x="2431706" y="0"/>
                    </a:lnTo>
                    <a:cubicBezTo>
                      <a:pt x="2438177" y="0"/>
                      <a:pt x="2444384" y="2571"/>
                      <a:pt x="2448960" y="7147"/>
                    </a:cubicBezTo>
                    <a:cubicBezTo>
                      <a:pt x="2453536" y="11723"/>
                      <a:pt x="2456106" y="17929"/>
                      <a:pt x="2456106" y="24401"/>
                    </a:cubicBezTo>
                    <a:lnTo>
                      <a:pt x="2456106" y="322754"/>
                    </a:lnTo>
                    <a:cubicBezTo>
                      <a:pt x="2456106" y="336230"/>
                      <a:pt x="2445182" y="347155"/>
                      <a:pt x="2431706" y="347155"/>
                    </a:cubicBezTo>
                    <a:lnTo>
                      <a:pt x="24401" y="347155"/>
                    </a:lnTo>
                    <a:cubicBezTo>
                      <a:pt x="10924" y="347155"/>
                      <a:pt x="0" y="336230"/>
                      <a:pt x="0" y="322754"/>
                    </a:cubicBezTo>
                    <a:lnTo>
                      <a:pt x="0" y="24401"/>
                    </a:lnTo>
                    <a:cubicBezTo>
                      <a:pt x="0" y="10924"/>
                      <a:pt x="10924" y="0"/>
                      <a:pt x="24401"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21" name="TextBox 21"/>
              <p:cNvSpPr txBox="1"/>
              <p:nvPr/>
            </p:nvSpPr>
            <p:spPr>
              <a:xfrm>
                <a:off x="0" y="-38100"/>
                <a:ext cx="2456106"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2" name="TextBox 22"/>
            <p:cNvSpPr txBox="1"/>
            <p:nvPr/>
          </p:nvSpPr>
          <p:spPr>
            <a:xfrm>
              <a:off x="0" y="300586"/>
              <a:ext cx="10576158" cy="788925"/>
            </a:xfrm>
            <a:prstGeom prst="rect">
              <a:avLst/>
            </a:prstGeom>
            <a:grpFill/>
          </p:spPr>
          <p:txBody>
            <a:bodyPr lIns="0" tIns="0" rIns="0" bIns="0" rtlCol="0" anchor="t">
              <a:spAutoFit/>
            </a:bodyPr>
            <a:lstStyle/>
            <a:p>
              <a:pPr algn="ctr">
                <a:lnSpc>
                  <a:spcPts val="4763"/>
                </a:lnSpc>
              </a:pPr>
              <a:r>
                <a:rPr lang="en-US" sz="3402" dirty="0">
                  <a:solidFill>
                    <a:srgbClr val="00534E"/>
                  </a:solidFill>
                  <a:latin typeface="Atkinson Hyperlegible Next" pitchFamily="2" charset="77"/>
                  <a:ea typeface="Poppins Bold"/>
                  <a:cs typeface="Poppins Bold"/>
                  <a:sym typeface="Poppins Bold"/>
                </a:rPr>
                <a:t>Diversity of species</a:t>
              </a:r>
            </a:p>
          </p:txBody>
        </p:sp>
      </p:grpSp>
      <p:grpSp>
        <p:nvGrpSpPr>
          <p:cNvPr id="23" name="Group 23"/>
          <p:cNvGrpSpPr/>
          <p:nvPr/>
        </p:nvGrpSpPr>
        <p:grpSpPr>
          <a:xfrm>
            <a:off x="5436140" y="4822798"/>
            <a:ext cx="7932119" cy="1121154"/>
            <a:chOff x="0" y="0"/>
            <a:chExt cx="10576158" cy="1494871"/>
          </a:xfrm>
          <a:solidFill>
            <a:srgbClr val="99D0BA"/>
          </a:solidFill>
        </p:grpSpPr>
        <p:grpSp>
          <p:nvGrpSpPr>
            <p:cNvPr id="24" name="Group 24"/>
            <p:cNvGrpSpPr/>
            <p:nvPr/>
          </p:nvGrpSpPr>
          <p:grpSpPr>
            <a:xfrm>
              <a:off x="0" y="0"/>
              <a:ext cx="10576158" cy="1494871"/>
              <a:chOff x="0" y="0"/>
              <a:chExt cx="2456106" cy="347155"/>
            </a:xfrm>
            <a:grpFill/>
          </p:grpSpPr>
          <p:sp>
            <p:nvSpPr>
              <p:cNvPr id="25" name="Freeform 25"/>
              <p:cNvSpPr/>
              <p:nvPr/>
            </p:nvSpPr>
            <p:spPr>
              <a:xfrm>
                <a:off x="0" y="0"/>
                <a:ext cx="2456106" cy="347155"/>
              </a:xfrm>
              <a:custGeom>
                <a:avLst/>
                <a:gdLst/>
                <a:ahLst/>
                <a:cxnLst/>
                <a:rect l="l" t="t" r="r" b="b"/>
                <a:pathLst>
                  <a:path w="2456106" h="347155">
                    <a:moveTo>
                      <a:pt x="24401" y="0"/>
                    </a:moveTo>
                    <a:lnTo>
                      <a:pt x="2431706" y="0"/>
                    </a:lnTo>
                    <a:cubicBezTo>
                      <a:pt x="2438177" y="0"/>
                      <a:pt x="2444384" y="2571"/>
                      <a:pt x="2448960" y="7147"/>
                    </a:cubicBezTo>
                    <a:cubicBezTo>
                      <a:pt x="2453536" y="11723"/>
                      <a:pt x="2456106" y="17929"/>
                      <a:pt x="2456106" y="24401"/>
                    </a:cubicBezTo>
                    <a:lnTo>
                      <a:pt x="2456106" y="322754"/>
                    </a:lnTo>
                    <a:cubicBezTo>
                      <a:pt x="2456106" y="336230"/>
                      <a:pt x="2445182" y="347155"/>
                      <a:pt x="2431706" y="347155"/>
                    </a:cubicBezTo>
                    <a:lnTo>
                      <a:pt x="24401" y="347155"/>
                    </a:lnTo>
                    <a:cubicBezTo>
                      <a:pt x="10924" y="347155"/>
                      <a:pt x="0" y="336230"/>
                      <a:pt x="0" y="322754"/>
                    </a:cubicBezTo>
                    <a:lnTo>
                      <a:pt x="0" y="24401"/>
                    </a:lnTo>
                    <a:cubicBezTo>
                      <a:pt x="0" y="10924"/>
                      <a:pt x="10924" y="0"/>
                      <a:pt x="24401"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26" name="TextBox 26"/>
              <p:cNvSpPr txBox="1"/>
              <p:nvPr/>
            </p:nvSpPr>
            <p:spPr>
              <a:xfrm>
                <a:off x="0" y="-38100"/>
                <a:ext cx="2456106"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7" name="TextBox 27"/>
            <p:cNvSpPr txBox="1"/>
            <p:nvPr/>
          </p:nvSpPr>
          <p:spPr>
            <a:xfrm>
              <a:off x="0" y="300586"/>
              <a:ext cx="10576158" cy="788925"/>
            </a:xfrm>
            <a:prstGeom prst="rect">
              <a:avLst/>
            </a:prstGeom>
            <a:grpFill/>
          </p:spPr>
          <p:txBody>
            <a:bodyPr lIns="0" tIns="0" rIns="0" bIns="0" rtlCol="0" anchor="t">
              <a:spAutoFit/>
            </a:bodyPr>
            <a:lstStyle/>
            <a:p>
              <a:pPr algn="ctr">
                <a:lnSpc>
                  <a:spcPts val="4763"/>
                </a:lnSpc>
              </a:pPr>
              <a:r>
                <a:rPr lang="en-US" sz="3402" dirty="0">
                  <a:solidFill>
                    <a:srgbClr val="00534E"/>
                  </a:solidFill>
                  <a:latin typeface="Atkinson Hyperlegible Next" pitchFamily="2" charset="77"/>
                  <a:ea typeface="Poppins Bold"/>
                  <a:cs typeface="Poppins Bold"/>
                  <a:sym typeface="Poppins Bold"/>
                </a:rPr>
                <a:t>Genetic diversity</a:t>
              </a:r>
            </a:p>
          </p:txBody>
        </p:sp>
      </p:grpSp>
      <p:grpSp>
        <p:nvGrpSpPr>
          <p:cNvPr id="28" name="Group 28"/>
          <p:cNvGrpSpPr/>
          <p:nvPr/>
        </p:nvGrpSpPr>
        <p:grpSpPr>
          <a:xfrm>
            <a:off x="5436140" y="6212240"/>
            <a:ext cx="7932119" cy="1121154"/>
            <a:chOff x="0" y="0"/>
            <a:chExt cx="10576158" cy="1494871"/>
          </a:xfrm>
          <a:solidFill>
            <a:srgbClr val="99D0BA"/>
          </a:solidFill>
        </p:grpSpPr>
        <p:grpSp>
          <p:nvGrpSpPr>
            <p:cNvPr id="29" name="Group 29"/>
            <p:cNvGrpSpPr/>
            <p:nvPr/>
          </p:nvGrpSpPr>
          <p:grpSpPr>
            <a:xfrm>
              <a:off x="0" y="0"/>
              <a:ext cx="10576158" cy="1494871"/>
              <a:chOff x="0" y="0"/>
              <a:chExt cx="2456106" cy="347155"/>
            </a:xfrm>
            <a:grpFill/>
          </p:grpSpPr>
          <p:sp>
            <p:nvSpPr>
              <p:cNvPr id="30" name="Freeform 30"/>
              <p:cNvSpPr/>
              <p:nvPr/>
            </p:nvSpPr>
            <p:spPr>
              <a:xfrm>
                <a:off x="0" y="0"/>
                <a:ext cx="2456106" cy="347155"/>
              </a:xfrm>
              <a:custGeom>
                <a:avLst/>
                <a:gdLst/>
                <a:ahLst/>
                <a:cxnLst/>
                <a:rect l="l" t="t" r="r" b="b"/>
                <a:pathLst>
                  <a:path w="2456106" h="347155">
                    <a:moveTo>
                      <a:pt x="24401" y="0"/>
                    </a:moveTo>
                    <a:lnTo>
                      <a:pt x="2431706" y="0"/>
                    </a:lnTo>
                    <a:cubicBezTo>
                      <a:pt x="2438177" y="0"/>
                      <a:pt x="2444384" y="2571"/>
                      <a:pt x="2448960" y="7147"/>
                    </a:cubicBezTo>
                    <a:cubicBezTo>
                      <a:pt x="2453536" y="11723"/>
                      <a:pt x="2456106" y="17929"/>
                      <a:pt x="2456106" y="24401"/>
                    </a:cubicBezTo>
                    <a:lnTo>
                      <a:pt x="2456106" y="322754"/>
                    </a:lnTo>
                    <a:cubicBezTo>
                      <a:pt x="2456106" y="336230"/>
                      <a:pt x="2445182" y="347155"/>
                      <a:pt x="2431706" y="347155"/>
                    </a:cubicBezTo>
                    <a:lnTo>
                      <a:pt x="24401" y="347155"/>
                    </a:lnTo>
                    <a:cubicBezTo>
                      <a:pt x="10924" y="347155"/>
                      <a:pt x="0" y="336230"/>
                      <a:pt x="0" y="322754"/>
                    </a:cubicBezTo>
                    <a:lnTo>
                      <a:pt x="0" y="24401"/>
                    </a:lnTo>
                    <a:cubicBezTo>
                      <a:pt x="0" y="10924"/>
                      <a:pt x="10924" y="0"/>
                      <a:pt x="24401"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31" name="TextBox 31"/>
              <p:cNvSpPr txBox="1"/>
              <p:nvPr/>
            </p:nvSpPr>
            <p:spPr>
              <a:xfrm>
                <a:off x="0" y="-38100"/>
                <a:ext cx="2456106"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32" name="TextBox 32"/>
            <p:cNvSpPr txBox="1"/>
            <p:nvPr/>
          </p:nvSpPr>
          <p:spPr>
            <a:xfrm>
              <a:off x="0" y="300586"/>
              <a:ext cx="10576158" cy="788925"/>
            </a:xfrm>
            <a:prstGeom prst="rect">
              <a:avLst/>
            </a:prstGeom>
            <a:grpFill/>
          </p:spPr>
          <p:txBody>
            <a:bodyPr lIns="0" tIns="0" rIns="0" bIns="0" rtlCol="0" anchor="t">
              <a:spAutoFit/>
            </a:bodyPr>
            <a:lstStyle/>
            <a:p>
              <a:pPr algn="ctr">
                <a:lnSpc>
                  <a:spcPts val="4763"/>
                </a:lnSpc>
              </a:pPr>
              <a:r>
                <a:rPr lang="en-US" sz="3402" dirty="0">
                  <a:solidFill>
                    <a:srgbClr val="00534E"/>
                  </a:solidFill>
                  <a:latin typeface="Atkinson Hyperlegible Next" pitchFamily="2" charset="77"/>
                  <a:ea typeface="Poppins Bold"/>
                  <a:cs typeface="Poppins Bold"/>
                  <a:sym typeface="Poppins Bold"/>
                </a:rPr>
                <a:t>Ecosystem diversity</a:t>
              </a:r>
            </a:p>
          </p:txBody>
        </p:sp>
      </p:grpSp>
      <p:pic>
        <p:nvPicPr>
          <p:cNvPr id="7" name="Grafik 6" descr="Adler mit einfarbiger Füllung">
            <a:extLst>
              <a:ext uri="{FF2B5EF4-FFF2-40B4-BE49-F238E27FC236}">
                <a16:creationId xmlns:a16="http://schemas.microsoft.com/office/drawing/2014/main" id="{B26D2C77-F4BE-CBF1-0E74-F1B8F33AB58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27908" y="1149208"/>
            <a:ext cx="3496164" cy="3496164"/>
          </a:xfrm>
          <a:prstGeom prst="rect">
            <a:avLst/>
          </a:prstGeom>
        </p:spPr>
      </p:pic>
      <p:pic>
        <p:nvPicPr>
          <p:cNvPr id="33" name="Grafik 32" descr="Laubbaum mit einfarbiger Füllung">
            <a:extLst>
              <a:ext uri="{FF2B5EF4-FFF2-40B4-BE49-F238E27FC236}">
                <a16:creationId xmlns:a16="http://schemas.microsoft.com/office/drawing/2014/main" id="{8DA09948-CD77-11F9-E357-87C20C0078D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401" y="6431535"/>
            <a:ext cx="1961878" cy="1961878"/>
          </a:xfrm>
          <a:prstGeom prst="rect">
            <a:avLst/>
          </a:prstGeom>
        </p:spPr>
      </p:pic>
      <p:pic>
        <p:nvPicPr>
          <p:cNvPr id="39" name="Grafik 38" descr="Laubbaum mit einfarbiger Füllung">
            <a:extLst>
              <a:ext uri="{FF2B5EF4-FFF2-40B4-BE49-F238E27FC236}">
                <a16:creationId xmlns:a16="http://schemas.microsoft.com/office/drawing/2014/main" id="{62AF3AFA-8575-254E-F8A2-478E03CBD3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02662" y="7545776"/>
            <a:ext cx="914400" cy="914400"/>
          </a:xfrm>
          <a:prstGeom prst="rect">
            <a:avLst/>
          </a:prstGeom>
        </p:spPr>
      </p:pic>
      <p:pic>
        <p:nvPicPr>
          <p:cNvPr id="40" name="Grafik 39" descr="Laubbaum mit einfarbiger Füllung">
            <a:extLst>
              <a:ext uri="{FF2B5EF4-FFF2-40B4-BE49-F238E27FC236}">
                <a16:creationId xmlns:a16="http://schemas.microsoft.com/office/drawing/2014/main" id="{CCB3722B-D164-DA8A-A8A8-7D409403EEC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3123" y="7545776"/>
            <a:ext cx="914400" cy="914400"/>
          </a:xfrm>
          <a:prstGeom prst="rect">
            <a:avLst/>
          </a:prstGeom>
        </p:spPr>
      </p:pic>
      <p:pic>
        <p:nvPicPr>
          <p:cNvPr id="44" name="Grafik 43" descr="Mais Silhouette">
            <a:extLst>
              <a:ext uri="{FF2B5EF4-FFF2-40B4-BE49-F238E27FC236}">
                <a16:creationId xmlns:a16="http://schemas.microsoft.com/office/drawing/2014/main" id="{E5E7C74F-66F4-D670-01FF-14FC28C6B20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163928" y="2992217"/>
            <a:ext cx="3496164" cy="3496164"/>
          </a:xfrm>
          <a:prstGeom prst="rect">
            <a:avLst/>
          </a:prstGeom>
        </p:spPr>
      </p:pic>
      <p:pic>
        <p:nvPicPr>
          <p:cNvPr id="46" name="Grafik 45" descr="Mais mit einfarbiger Füllung">
            <a:extLst>
              <a:ext uri="{FF2B5EF4-FFF2-40B4-BE49-F238E27FC236}">
                <a16:creationId xmlns:a16="http://schemas.microsoft.com/office/drawing/2014/main" id="{0339D20A-E48B-5984-9C14-BB8BDF5BE52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141805" y="5008035"/>
            <a:ext cx="1337292" cy="1337292"/>
          </a:xfrm>
          <a:prstGeom prst="rect">
            <a:avLst/>
          </a:prstGeom>
        </p:spPr>
      </p:pic>
      <p:pic>
        <p:nvPicPr>
          <p:cNvPr id="48" name="Grafik 47" descr="Heuschrecke mit einfarbiger Füllung">
            <a:extLst>
              <a:ext uri="{FF2B5EF4-FFF2-40B4-BE49-F238E27FC236}">
                <a16:creationId xmlns:a16="http://schemas.microsoft.com/office/drawing/2014/main" id="{FCD206E4-79E4-4B8E-DFBF-54373C9559D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679226" y="6744354"/>
            <a:ext cx="1657078" cy="1657078"/>
          </a:xfrm>
          <a:prstGeom prst="rect">
            <a:avLst/>
          </a:prstGeom>
        </p:spPr>
      </p:pic>
      <p:pic>
        <p:nvPicPr>
          <p:cNvPr id="56" name="Grafik 55" descr="Waldszenerie mit einfarbiger Füllung">
            <a:extLst>
              <a:ext uri="{FF2B5EF4-FFF2-40B4-BE49-F238E27FC236}">
                <a16:creationId xmlns:a16="http://schemas.microsoft.com/office/drawing/2014/main" id="{25FDADB4-7F42-E908-9F5D-BFFBAB072E3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552488" y="5723024"/>
            <a:ext cx="3850599" cy="3850599"/>
          </a:xfrm>
          <a:prstGeom prst="rect">
            <a:avLst/>
          </a:prstGeom>
        </p:spPr>
      </p:pic>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9D0BA"/>
        </a:solidFill>
        <a:effectLst/>
      </p:bgPr>
    </p:bg>
    <p:spTree>
      <p:nvGrpSpPr>
        <p:cNvPr id="1" name=""/>
        <p:cNvGrpSpPr/>
        <p:nvPr/>
      </p:nvGrpSpPr>
      <p:grpSpPr>
        <a:xfrm>
          <a:off x="0" y="0"/>
          <a:ext cx="0" cy="0"/>
          <a:chOff x="0" y="0"/>
          <a:chExt cx="0" cy="0"/>
        </a:xfrm>
      </p:grpSpPr>
      <p:sp>
        <p:nvSpPr>
          <p:cNvPr id="19" name="TextBox 19"/>
          <p:cNvSpPr txBox="1"/>
          <p:nvPr/>
        </p:nvSpPr>
        <p:spPr>
          <a:xfrm>
            <a:off x="3364420" y="1215451"/>
            <a:ext cx="11559160" cy="3562578"/>
          </a:xfrm>
          <a:prstGeom prst="rect">
            <a:avLst/>
          </a:prstGeom>
        </p:spPr>
        <p:txBody>
          <a:bodyPr lIns="0" tIns="0" rIns="0" bIns="0" rtlCol="0" anchor="t">
            <a:spAutoFit/>
          </a:bodyPr>
          <a:lstStyle/>
          <a:p>
            <a:pPr algn="ctr">
              <a:lnSpc>
                <a:spcPts val="9183"/>
              </a:lnSpc>
            </a:pPr>
            <a:r>
              <a:rPr lang="en-US" sz="8503" b="1" dirty="0">
                <a:solidFill>
                  <a:srgbClr val="E26A53"/>
                </a:solidFill>
                <a:latin typeface="Atkinson Hyperlegible Next" pitchFamily="2" charset="77"/>
                <a:ea typeface="Funtastic"/>
                <a:cs typeface="Funtastic"/>
                <a:sym typeface="Funtastic"/>
              </a:rPr>
              <a:t>WHY IS BIODIVERSITY IMPORTANT?</a:t>
            </a:r>
          </a:p>
        </p:txBody>
      </p:sp>
      <p:grpSp>
        <p:nvGrpSpPr>
          <p:cNvPr id="20" name="Group 20"/>
          <p:cNvGrpSpPr/>
          <p:nvPr/>
        </p:nvGrpSpPr>
        <p:grpSpPr>
          <a:xfrm>
            <a:off x="3118360" y="5432706"/>
            <a:ext cx="11544790" cy="1071339"/>
            <a:chOff x="0" y="0"/>
            <a:chExt cx="15393054" cy="1428451"/>
          </a:xfrm>
        </p:grpSpPr>
        <p:sp>
          <p:nvSpPr>
            <p:cNvPr id="21" name="Freeform 21"/>
            <p:cNvSpPr/>
            <p:nvPr/>
          </p:nvSpPr>
          <p:spPr>
            <a:xfrm>
              <a:off x="0" y="0"/>
              <a:ext cx="1596846" cy="1428451"/>
            </a:xfrm>
            <a:custGeom>
              <a:avLst/>
              <a:gdLst/>
              <a:ahLst/>
              <a:cxnLst/>
              <a:rect l="l" t="t" r="r" b="b"/>
              <a:pathLst>
                <a:path w="1596846" h="1428451">
                  <a:moveTo>
                    <a:pt x="0" y="0"/>
                  </a:moveTo>
                  <a:lnTo>
                    <a:pt x="1596846" y="0"/>
                  </a:lnTo>
                  <a:lnTo>
                    <a:pt x="1596846" y="1428451"/>
                  </a:lnTo>
                  <a:lnTo>
                    <a:pt x="0" y="14284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22" name="TextBox 22"/>
            <p:cNvSpPr txBox="1"/>
            <p:nvPr/>
          </p:nvSpPr>
          <p:spPr>
            <a:xfrm>
              <a:off x="2236637" y="328147"/>
              <a:ext cx="13156417" cy="918633"/>
            </a:xfrm>
            <a:prstGeom prst="rect">
              <a:avLst/>
            </a:prstGeom>
          </p:spPr>
          <p:txBody>
            <a:bodyPr lIns="0" tIns="0" rIns="0" bIns="0" rtlCol="0" anchor="t">
              <a:spAutoFit/>
            </a:bodyPr>
            <a:lstStyle/>
            <a:p>
              <a:pPr>
                <a:lnSpc>
                  <a:spcPts val="5599"/>
                </a:lnSpc>
              </a:pPr>
              <a:r>
                <a:rPr lang="en-US" sz="3999" dirty="0">
                  <a:solidFill>
                    <a:srgbClr val="00534E"/>
                  </a:solidFill>
                  <a:latin typeface="Atkinson Hyperlegible Next" pitchFamily="2" charset="77"/>
                  <a:ea typeface="Poppins Bold"/>
                  <a:cs typeface="Poppins Bold"/>
                  <a:sym typeface="Poppins Bold"/>
                </a:rPr>
                <a:t>The basis of life for us humans</a:t>
              </a:r>
            </a:p>
          </p:txBody>
        </p:sp>
      </p:grpSp>
      <p:grpSp>
        <p:nvGrpSpPr>
          <p:cNvPr id="23" name="Group 23"/>
          <p:cNvGrpSpPr/>
          <p:nvPr/>
        </p:nvGrpSpPr>
        <p:grpSpPr>
          <a:xfrm>
            <a:off x="3118360" y="6911735"/>
            <a:ext cx="9093931" cy="1071339"/>
            <a:chOff x="0" y="0"/>
            <a:chExt cx="12125241" cy="1428451"/>
          </a:xfrm>
        </p:grpSpPr>
        <p:sp>
          <p:nvSpPr>
            <p:cNvPr id="24" name="Freeform 24"/>
            <p:cNvSpPr/>
            <p:nvPr/>
          </p:nvSpPr>
          <p:spPr>
            <a:xfrm>
              <a:off x="0" y="0"/>
              <a:ext cx="1596846" cy="1428451"/>
            </a:xfrm>
            <a:custGeom>
              <a:avLst/>
              <a:gdLst/>
              <a:ahLst/>
              <a:cxnLst/>
              <a:rect l="l" t="t" r="r" b="b"/>
              <a:pathLst>
                <a:path w="1596846" h="1428451">
                  <a:moveTo>
                    <a:pt x="0" y="0"/>
                  </a:moveTo>
                  <a:lnTo>
                    <a:pt x="1596846" y="0"/>
                  </a:lnTo>
                  <a:lnTo>
                    <a:pt x="1596846" y="1428451"/>
                  </a:lnTo>
                  <a:lnTo>
                    <a:pt x="0" y="14284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25" name="TextBox 25"/>
            <p:cNvSpPr txBox="1"/>
            <p:nvPr/>
          </p:nvSpPr>
          <p:spPr>
            <a:xfrm>
              <a:off x="2236637" y="328147"/>
              <a:ext cx="9888604" cy="918633"/>
            </a:xfrm>
            <a:prstGeom prst="rect">
              <a:avLst/>
            </a:prstGeom>
          </p:spPr>
          <p:txBody>
            <a:bodyPr lIns="0" tIns="0" rIns="0" bIns="0" rtlCol="0" anchor="t">
              <a:spAutoFit/>
            </a:bodyPr>
            <a:lstStyle/>
            <a:p>
              <a:pPr>
                <a:lnSpc>
                  <a:spcPts val="5599"/>
                </a:lnSpc>
              </a:pPr>
              <a:r>
                <a:rPr lang="en-US" sz="3999" dirty="0">
                  <a:solidFill>
                    <a:srgbClr val="00534E"/>
                  </a:solidFill>
                  <a:latin typeface="Atkinson Hyperlegible Next" pitchFamily="2" charset="77"/>
                  <a:ea typeface="Poppins Bold"/>
                  <a:cs typeface="Poppins Bold"/>
                  <a:sym typeface="Poppins Bold"/>
                </a:rPr>
                <a:t>Biological resource</a:t>
              </a:r>
            </a:p>
          </p:txBody>
        </p:sp>
      </p:grpSp>
      <p:grpSp>
        <p:nvGrpSpPr>
          <p:cNvPr id="26" name="Group 26"/>
          <p:cNvGrpSpPr/>
          <p:nvPr/>
        </p:nvGrpSpPr>
        <p:grpSpPr>
          <a:xfrm>
            <a:off x="3118360" y="8392649"/>
            <a:ext cx="7139007" cy="1071339"/>
            <a:chOff x="0" y="0"/>
            <a:chExt cx="9518675" cy="1428451"/>
          </a:xfrm>
        </p:grpSpPr>
        <p:sp>
          <p:nvSpPr>
            <p:cNvPr id="27" name="Freeform 27"/>
            <p:cNvSpPr/>
            <p:nvPr/>
          </p:nvSpPr>
          <p:spPr>
            <a:xfrm>
              <a:off x="0" y="0"/>
              <a:ext cx="1596846" cy="1428451"/>
            </a:xfrm>
            <a:custGeom>
              <a:avLst/>
              <a:gdLst/>
              <a:ahLst/>
              <a:cxnLst/>
              <a:rect l="l" t="t" r="r" b="b"/>
              <a:pathLst>
                <a:path w="1596846" h="1428451">
                  <a:moveTo>
                    <a:pt x="0" y="0"/>
                  </a:moveTo>
                  <a:lnTo>
                    <a:pt x="1596846" y="0"/>
                  </a:lnTo>
                  <a:lnTo>
                    <a:pt x="1596846" y="1428451"/>
                  </a:lnTo>
                  <a:lnTo>
                    <a:pt x="0" y="14284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28" name="TextBox 28"/>
            <p:cNvSpPr txBox="1"/>
            <p:nvPr/>
          </p:nvSpPr>
          <p:spPr>
            <a:xfrm>
              <a:off x="2236637" y="319553"/>
              <a:ext cx="7282038" cy="918633"/>
            </a:xfrm>
            <a:prstGeom prst="rect">
              <a:avLst/>
            </a:prstGeom>
          </p:spPr>
          <p:txBody>
            <a:bodyPr lIns="0" tIns="0" rIns="0" bIns="0" rtlCol="0" anchor="t">
              <a:spAutoFit/>
            </a:bodyPr>
            <a:lstStyle/>
            <a:p>
              <a:pPr>
                <a:lnSpc>
                  <a:spcPts val="5599"/>
                </a:lnSpc>
              </a:pPr>
              <a:r>
                <a:rPr lang="en-US" sz="3999" dirty="0">
                  <a:solidFill>
                    <a:srgbClr val="00534E"/>
                  </a:solidFill>
                  <a:latin typeface="Atkinson Hyperlegible Next" pitchFamily="2" charset="77"/>
                  <a:ea typeface="Poppins Bold"/>
                  <a:cs typeface="Poppins Bold"/>
                  <a:sym typeface="Poppins Bold"/>
                </a:rPr>
                <a:t>Cultural value</a:t>
              </a:r>
            </a:p>
          </p:txBody>
        </p:sp>
      </p:gr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26A53"/>
        </a:solidFill>
        <a:effectLst/>
      </p:bgPr>
    </p:bg>
    <p:spTree>
      <p:nvGrpSpPr>
        <p:cNvPr id="1" name=""/>
        <p:cNvGrpSpPr/>
        <p:nvPr/>
      </p:nvGrpSpPr>
      <p:grpSpPr>
        <a:xfrm>
          <a:off x="0" y="0"/>
          <a:ext cx="0" cy="0"/>
          <a:chOff x="0" y="0"/>
          <a:chExt cx="0" cy="0"/>
        </a:xfrm>
      </p:grpSpPr>
      <p:grpSp>
        <p:nvGrpSpPr>
          <p:cNvPr id="2" name="Group 2"/>
          <p:cNvGrpSpPr/>
          <p:nvPr/>
        </p:nvGrpSpPr>
        <p:grpSpPr>
          <a:xfrm>
            <a:off x="5200736" y="4950699"/>
            <a:ext cx="7886528" cy="1318103"/>
            <a:chOff x="0" y="0"/>
            <a:chExt cx="2077110" cy="347155"/>
          </a:xfrm>
          <a:solidFill>
            <a:srgbClr val="FBD1B2"/>
          </a:solidFill>
        </p:grpSpPr>
        <p:sp>
          <p:nvSpPr>
            <p:cNvPr id="3" name="Freeform 3"/>
            <p:cNvSpPr/>
            <p:nvPr/>
          </p:nvSpPr>
          <p:spPr>
            <a:xfrm>
              <a:off x="0" y="0"/>
              <a:ext cx="2077110" cy="347155"/>
            </a:xfrm>
            <a:custGeom>
              <a:avLst/>
              <a:gdLst/>
              <a:ahLst/>
              <a:cxnLst/>
              <a:rect l="l" t="t" r="r" b="b"/>
              <a:pathLst>
                <a:path w="2077110" h="347155">
                  <a:moveTo>
                    <a:pt x="24542" y="0"/>
                  </a:moveTo>
                  <a:lnTo>
                    <a:pt x="2052569" y="0"/>
                  </a:lnTo>
                  <a:cubicBezTo>
                    <a:pt x="2066123" y="0"/>
                    <a:pt x="2077110" y="10988"/>
                    <a:pt x="2077110" y="24542"/>
                  </a:cubicBezTo>
                  <a:lnTo>
                    <a:pt x="2077110" y="322613"/>
                  </a:lnTo>
                  <a:cubicBezTo>
                    <a:pt x="2077110" y="336167"/>
                    <a:pt x="2066123" y="347155"/>
                    <a:pt x="2052569" y="347155"/>
                  </a:cubicBezTo>
                  <a:lnTo>
                    <a:pt x="24542" y="347155"/>
                  </a:lnTo>
                  <a:cubicBezTo>
                    <a:pt x="10988" y="347155"/>
                    <a:pt x="0" y="336167"/>
                    <a:pt x="0" y="322613"/>
                  </a:cubicBezTo>
                  <a:lnTo>
                    <a:pt x="0" y="24542"/>
                  </a:lnTo>
                  <a:cubicBezTo>
                    <a:pt x="0" y="10988"/>
                    <a:pt x="10988" y="0"/>
                    <a:pt x="24542"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4" name="TextBox 4"/>
            <p:cNvSpPr txBox="1"/>
            <p:nvPr/>
          </p:nvSpPr>
          <p:spPr>
            <a:xfrm>
              <a:off x="0" y="-38100"/>
              <a:ext cx="2077110"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11" name="TextBox 11"/>
          <p:cNvSpPr txBox="1"/>
          <p:nvPr/>
        </p:nvSpPr>
        <p:spPr>
          <a:xfrm>
            <a:off x="1066800" y="897559"/>
            <a:ext cx="11636707" cy="2382768"/>
          </a:xfrm>
          <a:prstGeom prst="rect">
            <a:avLst/>
          </a:prstGeom>
        </p:spPr>
        <p:txBody>
          <a:bodyPr lIns="0" tIns="0" rIns="0" bIns="0" rtlCol="0" anchor="t">
            <a:spAutoFit/>
          </a:bodyPr>
          <a:lstStyle/>
          <a:p>
            <a:pPr>
              <a:lnSpc>
                <a:spcPts val="9183"/>
              </a:lnSpc>
            </a:pPr>
            <a:r>
              <a:rPr lang="en-US" sz="8503" b="1" dirty="0">
                <a:solidFill>
                  <a:srgbClr val="00534E"/>
                </a:solidFill>
                <a:latin typeface="Atkinson Hyperlegible Next" pitchFamily="2" charset="77"/>
                <a:ea typeface="Funtastic"/>
                <a:cs typeface="Funtastic"/>
                <a:sym typeface="Funtastic"/>
              </a:rPr>
              <a:t>WHAT THREATENS OUR BIODIVERSITY?</a:t>
            </a:r>
            <a:endParaRPr lang="en-US" sz="8503" dirty="0">
              <a:solidFill>
                <a:srgbClr val="F77C46"/>
              </a:solidFill>
              <a:latin typeface="Atkinson Hyperlegible Next" pitchFamily="2" charset="77"/>
              <a:ea typeface="Funtastic"/>
              <a:cs typeface="Funtastic"/>
              <a:sym typeface="Funtastic"/>
            </a:endParaRPr>
          </a:p>
        </p:txBody>
      </p:sp>
      <p:sp>
        <p:nvSpPr>
          <p:cNvPr id="12" name="TextBox 12"/>
          <p:cNvSpPr txBox="1"/>
          <p:nvPr/>
        </p:nvSpPr>
        <p:spPr>
          <a:xfrm>
            <a:off x="5851364" y="5184334"/>
            <a:ext cx="6585271" cy="686150"/>
          </a:xfrm>
          <a:prstGeom prst="rect">
            <a:avLst/>
          </a:prstGeom>
        </p:spPr>
        <p:txBody>
          <a:bodyPr lIns="0" tIns="0" rIns="0" bIns="0" rtlCol="0" anchor="t">
            <a:spAutoFit/>
          </a:bodyPr>
          <a:lstStyle/>
          <a:p>
            <a:pPr algn="ctr">
              <a:lnSpc>
                <a:spcPts val="5600"/>
              </a:lnSpc>
            </a:pPr>
            <a:r>
              <a:rPr lang="en-US" sz="4000" dirty="0">
                <a:solidFill>
                  <a:srgbClr val="00534E"/>
                </a:solidFill>
                <a:latin typeface="Atkinson Hyperlegible Next" pitchFamily="2" charset="77"/>
                <a:ea typeface="Poppins Bold"/>
                <a:cs typeface="Poppins Bold"/>
                <a:sym typeface="Poppins Bold"/>
              </a:rPr>
              <a:t>Habitat destruction</a:t>
            </a: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D1B2"/>
        </a:solidFill>
        <a:effectLst/>
      </p:bgPr>
    </p:bg>
    <p:spTree>
      <p:nvGrpSpPr>
        <p:cNvPr id="1" name=""/>
        <p:cNvGrpSpPr/>
        <p:nvPr/>
      </p:nvGrpSpPr>
      <p:grpSpPr>
        <a:xfrm>
          <a:off x="0" y="0"/>
          <a:ext cx="0" cy="0"/>
          <a:chOff x="0" y="0"/>
          <a:chExt cx="0" cy="0"/>
        </a:xfrm>
      </p:grpSpPr>
      <p:grpSp>
        <p:nvGrpSpPr>
          <p:cNvPr id="3" name="Group 3"/>
          <p:cNvGrpSpPr/>
          <p:nvPr/>
        </p:nvGrpSpPr>
        <p:grpSpPr>
          <a:xfrm>
            <a:off x="-514350" y="9935537"/>
            <a:ext cx="19624427" cy="3086100"/>
            <a:chOff x="0" y="0"/>
            <a:chExt cx="5168573" cy="812800"/>
          </a:xfrm>
        </p:grpSpPr>
        <p:sp>
          <p:nvSpPr>
            <p:cNvPr id="4" name="Freeform 4"/>
            <p:cNvSpPr/>
            <p:nvPr/>
          </p:nvSpPr>
          <p:spPr>
            <a:xfrm>
              <a:off x="0" y="0"/>
              <a:ext cx="5168573" cy="812800"/>
            </a:xfrm>
            <a:custGeom>
              <a:avLst/>
              <a:gdLst/>
              <a:ahLst/>
              <a:cxnLst/>
              <a:rect l="l" t="t" r="r" b="b"/>
              <a:pathLst>
                <a:path w="5168573" h="812800">
                  <a:moveTo>
                    <a:pt x="0" y="0"/>
                  </a:moveTo>
                  <a:lnTo>
                    <a:pt x="5168573" y="0"/>
                  </a:lnTo>
                  <a:lnTo>
                    <a:pt x="5168573" y="812800"/>
                  </a:lnTo>
                  <a:lnTo>
                    <a:pt x="0" y="812800"/>
                  </a:lnTo>
                  <a:close/>
                </a:path>
              </a:pathLst>
            </a:custGeom>
            <a:solidFill>
              <a:srgbClr val="2C3242"/>
            </a:solidFill>
          </p:spPr>
          <p:txBody>
            <a:bodyPr/>
            <a:lstStyle/>
            <a:p>
              <a:endParaRPr lang="de-DE" dirty="0">
                <a:latin typeface="Atkinson Hyperlegible Next" pitchFamily="2" charset="77"/>
              </a:endParaRPr>
            </a:p>
          </p:txBody>
        </p:sp>
        <p:sp>
          <p:nvSpPr>
            <p:cNvPr id="5" name="TextBox 5"/>
            <p:cNvSpPr txBox="1"/>
            <p:nvPr/>
          </p:nvSpPr>
          <p:spPr>
            <a:xfrm>
              <a:off x="0" y="-66675"/>
              <a:ext cx="5168573" cy="879475"/>
            </a:xfrm>
            <a:prstGeom prst="rect">
              <a:avLst/>
            </a:prstGeom>
          </p:spPr>
          <p:txBody>
            <a:bodyPr lIns="50800" tIns="50800" rIns="50800" bIns="50800" rtlCol="0" anchor="ctr"/>
            <a:lstStyle/>
            <a:p>
              <a:pPr algn="ctr">
                <a:lnSpc>
                  <a:spcPts val="2800"/>
                </a:lnSpc>
              </a:pPr>
              <a:endParaRPr dirty="0">
                <a:latin typeface="Atkinson Hyperlegible Next" pitchFamily="2" charset="77"/>
              </a:endParaRPr>
            </a:p>
          </p:txBody>
        </p:sp>
      </p:grpSp>
      <p:sp>
        <p:nvSpPr>
          <p:cNvPr id="6" name="Freeform 6"/>
          <p:cNvSpPr/>
          <p:nvPr/>
        </p:nvSpPr>
        <p:spPr>
          <a:xfrm flipH="1">
            <a:off x="-175207" y="4765624"/>
            <a:ext cx="5765644" cy="5608399"/>
          </a:xfrm>
          <a:custGeom>
            <a:avLst/>
            <a:gdLst/>
            <a:ahLst/>
            <a:cxnLst/>
            <a:rect l="l" t="t" r="r" b="b"/>
            <a:pathLst>
              <a:path w="5765644" h="5608399">
                <a:moveTo>
                  <a:pt x="5765644" y="0"/>
                </a:moveTo>
                <a:lnTo>
                  <a:pt x="0" y="0"/>
                </a:lnTo>
                <a:lnTo>
                  <a:pt x="0" y="5608399"/>
                </a:lnTo>
                <a:lnTo>
                  <a:pt x="5765644" y="5608399"/>
                </a:lnTo>
                <a:lnTo>
                  <a:pt x="5765644"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3" name="TextBox 13"/>
          <p:cNvSpPr txBox="1"/>
          <p:nvPr/>
        </p:nvSpPr>
        <p:spPr>
          <a:xfrm>
            <a:off x="1028700" y="1061406"/>
            <a:ext cx="10397873" cy="1015663"/>
          </a:xfrm>
          <a:prstGeom prst="rect">
            <a:avLst/>
          </a:prstGeom>
        </p:spPr>
        <p:txBody>
          <a:bodyPr lIns="0" tIns="0" rIns="0" bIns="0" rtlCol="0" anchor="t">
            <a:spAutoFit/>
          </a:bodyPr>
          <a:lstStyle/>
          <a:p>
            <a:pPr algn="l">
              <a:lnSpc>
                <a:spcPts val="7309"/>
              </a:lnSpc>
            </a:pPr>
            <a:r>
              <a:rPr lang="en-US" sz="8499" b="1" dirty="0">
                <a:solidFill>
                  <a:srgbClr val="00534E"/>
                </a:solidFill>
                <a:latin typeface="Atkinson Hyperlegible Next" pitchFamily="2" charset="77"/>
                <a:ea typeface="Funtastic"/>
                <a:cs typeface="Funtastic"/>
                <a:sym typeface="Funtastic"/>
              </a:rPr>
              <a:t>Habitat destruction</a:t>
            </a:r>
          </a:p>
        </p:txBody>
      </p:sp>
      <p:grpSp>
        <p:nvGrpSpPr>
          <p:cNvPr id="14" name="Group 14"/>
          <p:cNvGrpSpPr/>
          <p:nvPr/>
        </p:nvGrpSpPr>
        <p:grpSpPr>
          <a:xfrm>
            <a:off x="13253954" y="5924276"/>
            <a:ext cx="3489579" cy="907892"/>
            <a:chOff x="0" y="3378696"/>
            <a:chExt cx="4652772" cy="1210523"/>
          </a:xfrm>
        </p:grpSpPr>
        <p:grpSp>
          <p:nvGrpSpPr>
            <p:cNvPr id="15" name="Group 15"/>
            <p:cNvGrpSpPr/>
            <p:nvPr/>
          </p:nvGrpSpPr>
          <p:grpSpPr>
            <a:xfrm>
              <a:off x="0" y="3378696"/>
              <a:ext cx="4652772" cy="1210523"/>
              <a:chOff x="0" y="0"/>
              <a:chExt cx="4777518" cy="1242979"/>
            </a:xfrm>
          </p:grpSpPr>
          <p:sp>
            <p:nvSpPr>
              <p:cNvPr id="16" name="Freeform 16"/>
              <p:cNvSpPr/>
              <p:nvPr/>
            </p:nvSpPr>
            <p:spPr>
              <a:xfrm>
                <a:off x="0" y="0"/>
                <a:ext cx="4777518" cy="1242979"/>
              </a:xfrm>
              <a:custGeom>
                <a:avLst/>
                <a:gdLst/>
                <a:ahLst/>
                <a:cxnLst/>
                <a:rect l="l" t="t" r="r" b="b"/>
                <a:pathLst>
                  <a:path w="4777518" h="1242979">
                    <a:moveTo>
                      <a:pt x="0" y="0"/>
                    </a:moveTo>
                    <a:lnTo>
                      <a:pt x="4777518" y="0"/>
                    </a:lnTo>
                    <a:lnTo>
                      <a:pt x="4777518" y="1242979"/>
                    </a:lnTo>
                    <a:lnTo>
                      <a:pt x="0" y="1242979"/>
                    </a:lnTo>
                    <a:close/>
                  </a:path>
                </a:pathLst>
              </a:custGeom>
              <a:solidFill>
                <a:srgbClr val="00534E"/>
              </a:solidFill>
            </p:spPr>
            <p:txBody>
              <a:bodyPr/>
              <a:lstStyle/>
              <a:p>
                <a:endParaRPr lang="de-DE" dirty="0">
                  <a:latin typeface="Atkinson Hyperlegible Next" pitchFamily="2" charset="77"/>
                </a:endParaRPr>
              </a:p>
            </p:txBody>
          </p:sp>
          <p:sp>
            <p:nvSpPr>
              <p:cNvPr id="17" name="TextBox 17"/>
              <p:cNvSpPr txBox="1"/>
              <p:nvPr/>
            </p:nvSpPr>
            <p:spPr>
              <a:xfrm>
                <a:off x="0" y="-66675"/>
                <a:ext cx="4777518" cy="1309654"/>
              </a:xfrm>
              <a:prstGeom prst="rect">
                <a:avLst/>
              </a:prstGeom>
            </p:spPr>
            <p:txBody>
              <a:bodyPr lIns="50800" tIns="50800" rIns="50800" bIns="50800" rtlCol="0" anchor="ctr"/>
              <a:lstStyle/>
              <a:p>
                <a:pPr algn="ctr">
                  <a:lnSpc>
                    <a:spcPts val="2800"/>
                  </a:lnSpc>
                </a:pPr>
                <a:endParaRPr dirty="0">
                  <a:latin typeface="Atkinson Hyperlegible Next" pitchFamily="2" charset="77"/>
                </a:endParaRPr>
              </a:p>
            </p:txBody>
          </p:sp>
        </p:grpSp>
        <p:sp>
          <p:nvSpPr>
            <p:cNvPr id="19" name="TextBox 19"/>
            <p:cNvSpPr txBox="1"/>
            <p:nvPr/>
          </p:nvSpPr>
          <p:spPr>
            <a:xfrm>
              <a:off x="173900" y="3731067"/>
              <a:ext cx="4304972" cy="519887"/>
            </a:xfrm>
            <a:prstGeom prst="rect">
              <a:avLst/>
            </a:prstGeom>
          </p:spPr>
          <p:txBody>
            <a:bodyPr lIns="0" tIns="0" rIns="0" bIns="0" rtlCol="0" anchor="t">
              <a:spAutoFit/>
            </a:bodyPr>
            <a:lstStyle/>
            <a:p>
              <a:pPr algn="ctr">
                <a:lnSpc>
                  <a:spcPts val="2812"/>
                </a:lnSpc>
              </a:pPr>
              <a:r>
                <a:rPr lang="en-US" sz="3270" dirty="0">
                  <a:solidFill>
                    <a:srgbClr val="FBD1B2"/>
                  </a:solidFill>
                  <a:latin typeface="Atkinson Hyperlegible Next" pitchFamily="2" charset="77"/>
                  <a:ea typeface="Poppins"/>
                  <a:cs typeface="Poppins"/>
                  <a:sym typeface="Poppins"/>
                </a:rPr>
                <a:t>Agriculture</a:t>
              </a:r>
            </a:p>
          </p:txBody>
        </p:sp>
      </p:grpSp>
      <p:grpSp>
        <p:nvGrpSpPr>
          <p:cNvPr id="20" name="Group 20"/>
          <p:cNvGrpSpPr/>
          <p:nvPr/>
        </p:nvGrpSpPr>
        <p:grpSpPr>
          <a:xfrm>
            <a:off x="8931321" y="5924277"/>
            <a:ext cx="3489579" cy="907892"/>
            <a:chOff x="0" y="3620373"/>
            <a:chExt cx="4652772" cy="1210523"/>
          </a:xfrm>
        </p:grpSpPr>
        <p:grpSp>
          <p:nvGrpSpPr>
            <p:cNvPr id="22" name="Group 22"/>
            <p:cNvGrpSpPr/>
            <p:nvPr/>
          </p:nvGrpSpPr>
          <p:grpSpPr>
            <a:xfrm>
              <a:off x="0" y="3620373"/>
              <a:ext cx="4652772" cy="1210523"/>
              <a:chOff x="0" y="0"/>
              <a:chExt cx="4777518" cy="1242979"/>
            </a:xfrm>
          </p:grpSpPr>
          <p:sp>
            <p:nvSpPr>
              <p:cNvPr id="23" name="Freeform 23"/>
              <p:cNvSpPr/>
              <p:nvPr/>
            </p:nvSpPr>
            <p:spPr>
              <a:xfrm>
                <a:off x="0" y="0"/>
                <a:ext cx="4777518" cy="1242979"/>
              </a:xfrm>
              <a:custGeom>
                <a:avLst/>
                <a:gdLst/>
                <a:ahLst/>
                <a:cxnLst/>
                <a:rect l="l" t="t" r="r" b="b"/>
                <a:pathLst>
                  <a:path w="4777518" h="1242979">
                    <a:moveTo>
                      <a:pt x="0" y="0"/>
                    </a:moveTo>
                    <a:lnTo>
                      <a:pt x="4777518" y="0"/>
                    </a:lnTo>
                    <a:lnTo>
                      <a:pt x="4777518" y="1242979"/>
                    </a:lnTo>
                    <a:lnTo>
                      <a:pt x="0" y="1242979"/>
                    </a:lnTo>
                    <a:close/>
                  </a:path>
                </a:pathLst>
              </a:custGeom>
              <a:solidFill>
                <a:srgbClr val="00534E"/>
              </a:solidFill>
            </p:spPr>
            <p:txBody>
              <a:bodyPr/>
              <a:lstStyle/>
              <a:p>
                <a:endParaRPr lang="de-DE" dirty="0">
                  <a:latin typeface="Atkinson Hyperlegible Next" pitchFamily="2" charset="77"/>
                </a:endParaRPr>
              </a:p>
            </p:txBody>
          </p:sp>
          <p:sp>
            <p:nvSpPr>
              <p:cNvPr id="24" name="TextBox 24"/>
              <p:cNvSpPr txBox="1"/>
              <p:nvPr/>
            </p:nvSpPr>
            <p:spPr>
              <a:xfrm>
                <a:off x="0" y="-66675"/>
                <a:ext cx="4777518" cy="1309654"/>
              </a:xfrm>
              <a:prstGeom prst="rect">
                <a:avLst/>
              </a:prstGeom>
            </p:spPr>
            <p:txBody>
              <a:bodyPr lIns="50800" tIns="50800" rIns="50800" bIns="50800" rtlCol="0" anchor="ctr"/>
              <a:lstStyle/>
              <a:p>
                <a:pPr algn="ctr">
                  <a:lnSpc>
                    <a:spcPts val="2800"/>
                  </a:lnSpc>
                </a:pPr>
                <a:endParaRPr dirty="0">
                  <a:latin typeface="Atkinson Hyperlegible Next" pitchFamily="2" charset="77"/>
                </a:endParaRPr>
              </a:p>
            </p:txBody>
          </p:sp>
        </p:grpSp>
        <p:sp>
          <p:nvSpPr>
            <p:cNvPr id="25" name="TextBox 25"/>
            <p:cNvSpPr txBox="1"/>
            <p:nvPr/>
          </p:nvSpPr>
          <p:spPr>
            <a:xfrm>
              <a:off x="173900" y="3972743"/>
              <a:ext cx="4304972" cy="519887"/>
            </a:xfrm>
            <a:prstGeom prst="rect">
              <a:avLst/>
            </a:prstGeom>
          </p:spPr>
          <p:txBody>
            <a:bodyPr lIns="0" tIns="0" rIns="0" bIns="0" rtlCol="0" anchor="t">
              <a:spAutoFit/>
            </a:bodyPr>
            <a:lstStyle/>
            <a:p>
              <a:pPr algn="ctr">
                <a:lnSpc>
                  <a:spcPts val="2812"/>
                </a:lnSpc>
              </a:pPr>
              <a:r>
                <a:rPr lang="en-US" sz="3270" dirty="0">
                  <a:solidFill>
                    <a:srgbClr val="FBD1B2"/>
                  </a:solidFill>
                  <a:latin typeface="Atkinson Hyperlegible Next" pitchFamily="2" charset="77"/>
                  <a:ea typeface="Poppins"/>
                  <a:cs typeface="Poppins"/>
                  <a:sym typeface="Poppins"/>
                </a:rPr>
                <a:t>Buildings</a:t>
              </a:r>
            </a:p>
          </p:txBody>
        </p:sp>
      </p:grpSp>
      <p:grpSp>
        <p:nvGrpSpPr>
          <p:cNvPr id="26" name="Group 26"/>
          <p:cNvGrpSpPr/>
          <p:nvPr/>
        </p:nvGrpSpPr>
        <p:grpSpPr>
          <a:xfrm>
            <a:off x="4613067" y="5924277"/>
            <a:ext cx="3489579" cy="907892"/>
            <a:chOff x="0" y="2213716"/>
            <a:chExt cx="4652772" cy="1210523"/>
          </a:xfrm>
        </p:grpSpPr>
        <p:grpSp>
          <p:nvGrpSpPr>
            <p:cNvPr id="28" name="Group 28"/>
            <p:cNvGrpSpPr/>
            <p:nvPr/>
          </p:nvGrpSpPr>
          <p:grpSpPr>
            <a:xfrm>
              <a:off x="0" y="2213716"/>
              <a:ext cx="4652772" cy="1210523"/>
              <a:chOff x="0" y="0"/>
              <a:chExt cx="4777518" cy="1242979"/>
            </a:xfrm>
          </p:grpSpPr>
          <p:sp>
            <p:nvSpPr>
              <p:cNvPr id="29" name="Freeform 29"/>
              <p:cNvSpPr/>
              <p:nvPr/>
            </p:nvSpPr>
            <p:spPr>
              <a:xfrm>
                <a:off x="0" y="0"/>
                <a:ext cx="4777518" cy="1242979"/>
              </a:xfrm>
              <a:custGeom>
                <a:avLst/>
                <a:gdLst/>
                <a:ahLst/>
                <a:cxnLst/>
                <a:rect l="l" t="t" r="r" b="b"/>
                <a:pathLst>
                  <a:path w="4777518" h="1242979">
                    <a:moveTo>
                      <a:pt x="0" y="0"/>
                    </a:moveTo>
                    <a:lnTo>
                      <a:pt x="4777518" y="0"/>
                    </a:lnTo>
                    <a:lnTo>
                      <a:pt x="4777518" y="1242979"/>
                    </a:lnTo>
                    <a:lnTo>
                      <a:pt x="0" y="1242979"/>
                    </a:lnTo>
                    <a:close/>
                  </a:path>
                </a:pathLst>
              </a:custGeom>
              <a:solidFill>
                <a:srgbClr val="00534E"/>
              </a:solidFill>
            </p:spPr>
            <p:txBody>
              <a:bodyPr/>
              <a:lstStyle/>
              <a:p>
                <a:endParaRPr lang="de-DE" dirty="0">
                  <a:latin typeface="Atkinson Hyperlegible Next" pitchFamily="2" charset="77"/>
                </a:endParaRPr>
              </a:p>
            </p:txBody>
          </p:sp>
          <p:sp>
            <p:nvSpPr>
              <p:cNvPr id="30" name="TextBox 30"/>
              <p:cNvSpPr txBox="1"/>
              <p:nvPr/>
            </p:nvSpPr>
            <p:spPr>
              <a:xfrm>
                <a:off x="0" y="-66675"/>
                <a:ext cx="4777518" cy="1309654"/>
              </a:xfrm>
              <a:prstGeom prst="rect">
                <a:avLst/>
              </a:prstGeom>
            </p:spPr>
            <p:txBody>
              <a:bodyPr lIns="50800" tIns="50800" rIns="50800" bIns="50800" rtlCol="0" anchor="ctr"/>
              <a:lstStyle/>
              <a:p>
                <a:pPr algn="ctr">
                  <a:lnSpc>
                    <a:spcPts val="2800"/>
                  </a:lnSpc>
                </a:pPr>
                <a:endParaRPr dirty="0">
                  <a:latin typeface="Atkinson Hyperlegible Next" pitchFamily="2" charset="77"/>
                </a:endParaRPr>
              </a:p>
            </p:txBody>
          </p:sp>
        </p:grpSp>
        <p:sp>
          <p:nvSpPr>
            <p:cNvPr id="31" name="TextBox 31"/>
            <p:cNvSpPr txBox="1"/>
            <p:nvPr/>
          </p:nvSpPr>
          <p:spPr>
            <a:xfrm>
              <a:off x="173900" y="2566086"/>
              <a:ext cx="4304972" cy="519887"/>
            </a:xfrm>
            <a:prstGeom prst="rect">
              <a:avLst/>
            </a:prstGeom>
          </p:spPr>
          <p:txBody>
            <a:bodyPr lIns="0" tIns="0" rIns="0" bIns="0" rtlCol="0" anchor="t">
              <a:spAutoFit/>
            </a:bodyPr>
            <a:lstStyle/>
            <a:p>
              <a:pPr algn="ctr">
                <a:lnSpc>
                  <a:spcPts val="2812"/>
                </a:lnSpc>
              </a:pPr>
              <a:r>
                <a:rPr lang="en-US" sz="3270" dirty="0">
                  <a:solidFill>
                    <a:srgbClr val="FBD1B2"/>
                  </a:solidFill>
                  <a:latin typeface="Atkinson Hyperlegible Next" pitchFamily="2" charset="77"/>
                  <a:ea typeface="Poppins"/>
                  <a:cs typeface="Poppins"/>
                  <a:sym typeface="Poppins"/>
                </a:rPr>
                <a:t>Asphalt</a:t>
              </a:r>
            </a:p>
          </p:txBody>
        </p:sp>
      </p:grpSp>
      <p:grpSp>
        <p:nvGrpSpPr>
          <p:cNvPr id="32" name="Group 32"/>
          <p:cNvGrpSpPr/>
          <p:nvPr/>
        </p:nvGrpSpPr>
        <p:grpSpPr>
          <a:xfrm>
            <a:off x="5590437" y="7064344"/>
            <a:ext cx="5836136" cy="1010959"/>
            <a:chOff x="0" y="0"/>
            <a:chExt cx="7781515" cy="1347945"/>
          </a:xfrm>
        </p:grpSpPr>
        <p:grpSp>
          <p:nvGrpSpPr>
            <p:cNvPr id="33" name="Group 33"/>
            <p:cNvGrpSpPr/>
            <p:nvPr/>
          </p:nvGrpSpPr>
          <p:grpSpPr>
            <a:xfrm>
              <a:off x="0" y="0"/>
              <a:ext cx="7781515" cy="1347945"/>
              <a:chOff x="0" y="0"/>
              <a:chExt cx="1537089" cy="266261"/>
            </a:xfrm>
          </p:grpSpPr>
          <p:sp>
            <p:nvSpPr>
              <p:cNvPr id="34" name="Freeform 34"/>
              <p:cNvSpPr/>
              <p:nvPr/>
            </p:nvSpPr>
            <p:spPr>
              <a:xfrm>
                <a:off x="0" y="0"/>
                <a:ext cx="1537089" cy="266261"/>
              </a:xfrm>
              <a:custGeom>
                <a:avLst/>
                <a:gdLst/>
                <a:ahLst/>
                <a:cxnLst/>
                <a:rect l="l" t="t" r="r" b="b"/>
                <a:pathLst>
                  <a:path w="1537089" h="266261">
                    <a:moveTo>
                      <a:pt x="33164" y="0"/>
                    </a:moveTo>
                    <a:lnTo>
                      <a:pt x="1503926" y="0"/>
                    </a:lnTo>
                    <a:cubicBezTo>
                      <a:pt x="1522241" y="0"/>
                      <a:pt x="1537089" y="14848"/>
                      <a:pt x="1537089" y="33164"/>
                    </a:cubicBezTo>
                    <a:lnTo>
                      <a:pt x="1537089" y="233097"/>
                    </a:lnTo>
                    <a:cubicBezTo>
                      <a:pt x="1537089" y="251413"/>
                      <a:pt x="1522241" y="266261"/>
                      <a:pt x="1503926" y="266261"/>
                    </a:cubicBezTo>
                    <a:lnTo>
                      <a:pt x="33164" y="266261"/>
                    </a:lnTo>
                    <a:cubicBezTo>
                      <a:pt x="14848" y="266261"/>
                      <a:pt x="0" y="251413"/>
                      <a:pt x="0" y="233097"/>
                    </a:cubicBezTo>
                    <a:lnTo>
                      <a:pt x="0" y="33164"/>
                    </a:lnTo>
                    <a:cubicBezTo>
                      <a:pt x="0" y="14848"/>
                      <a:pt x="14848" y="0"/>
                      <a:pt x="33164" y="0"/>
                    </a:cubicBezTo>
                    <a:close/>
                  </a:path>
                </a:pathLst>
              </a:custGeom>
              <a:solidFill>
                <a:srgbClr val="E26A53"/>
              </a:solidFill>
              <a:ln w="19050" cap="rnd">
                <a:solidFill>
                  <a:srgbClr val="684836"/>
                </a:solidFill>
                <a:prstDash val="solid"/>
                <a:round/>
              </a:ln>
            </p:spPr>
            <p:txBody>
              <a:bodyPr/>
              <a:lstStyle/>
              <a:p>
                <a:endParaRPr lang="de-DE" dirty="0">
                  <a:latin typeface="Atkinson Hyperlegible Next" pitchFamily="2" charset="77"/>
                </a:endParaRPr>
              </a:p>
            </p:txBody>
          </p:sp>
          <p:sp>
            <p:nvSpPr>
              <p:cNvPr id="35" name="TextBox 35"/>
              <p:cNvSpPr txBox="1"/>
              <p:nvPr/>
            </p:nvSpPr>
            <p:spPr>
              <a:xfrm>
                <a:off x="0" y="-38100"/>
                <a:ext cx="1537089" cy="304361"/>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36" name="TextBox 36"/>
            <p:cNvSpPr txBox="1"/>
            <p:nvPr/>
          </p:nvSpPr>
          <p:spPr>
            <a:xfrm>
              <a:off x="0" y="247252"/>
              <a:ext cx="7781515" cy="758190"/>
            </a:xfrm>
            <a:prstGeom prst="rect">
              <a:avLst/>
            </a:prstGeom>
          </p:spPr>
          <p:txBody>
            <a:bodyPr lIns="0" tIns="0" rIns="0" bIns="0" rtlCol="0" anchor="t">
              <a:spAutoFit/>
            </a:bodyPr>
            <a:lstStyle/>
            <a:p>
              <a:pPr algn="ctr">
                <a:lnSpc>
                  <a:spcPts val="4620"/>
                </a:lnSpc>
              </a:pPr>
              <a:r>
                <a:rPr lang="en-US" sz="3300" dirty="0">
                  <a:solidFill>
                    <a:srgbClr val="00534E"/>
                  </a:solidFill>
                  <a:latin typeface="Atkinson Hyperlegible Next" pitchFamily="2" charset="77"/>
                  <a:ea typeface="Poppins Bold"/>
                  <a:cs typeface="Poppins Bold"/>
                  <a:sym typeface="Poppins Bold"/>
                </a:rPr>
                <a:t>Soil sealing</a:t>
              </a:r>
            </a:p>
          </p:txBody>
        </p:sp>
      </p:grpSp>
      <p:grpSp>
        <p:nvGrpSpPr>
          <p:cNvPr id="37" name="Group 37"/>
          <p:cNvGrpSpPr/>
          <p:nvPr/>
        </p:nvGrpSpPr>
        <p:grpSpPr>
          <a:xfrm>
            <a:off x="12080676" y="7064344"/>
            <a:ext cx="5836136" cy="1010959"/>
            <a:chOff x="0" y="0"/>
            <a:chExt cx="7781515" cy="1347945"/>
          </a:xfrm>
        </p:grpSpPr>
        <p:grpSp>
          <p:nvGrpSpPr>
            <p:cNvPr id="38" name="Group 38"/>
            <p:cNvGrpSpPr/>
            <p:nvPr/>
          </p:nvGrpSpPr>
          <p:grpSpPr>
            <a:xfrm>
              <a:off x="0" y="0"/>
              <a:ext cx="7781515" cy="1347945"/>
              <a:chOff x="0" y="0"/>
              <a:chExt cx="1537089" cy="266261"/>
            </a:xfrm>
          </p:grpSpPr>
          <p:sp>
            <p:nvSpPr>
              <p:cNvPr id="39" name="Freeform 39"/>
              <p:cNvSpPr/>
              <p:nvPr/>
            </p:nvSpPr>
            <p:spPr>
              <a:xfrm>
                <a:off x="0" y="0"/>
                <a:ext cx="1537089" cy="266261"/>
              </a:xfrm>
              <a:custGeom>
                <a:avLst/>
                <a:gdLst/>
                <a:ahLst/>
                <a:cxnLst/>
                <a:rect l="l" t="t" r="r" b="b"/>
                <a:pathLst>
                  <a:path w="1537089" h="266261">
                    <a:moveTo>
                      <a:pt x="33164" y="0"/>
                    </a:moveTo>
                    <a:lnTo>
                      <a:pt x="1503926" y="0"/>
                    </a:lnTo>
                    <a:cubicBezTo>
                      <a:pt x="1522241" y="0"/>
                      <a:pt x="1537089" y="14848"/>
                      <a:pt x="1537089" y="33164"/>
                    </a:cubicBezTo>
                    <a:lnTo>
                      <a:pt x="1537089" y="233097"/>
                    </a:lnTo>
                    <a:cubicBezTo>
                      <a:pt x="1537089" y="251413"/>
                      <a:pt x="1522241" y="266261"/>
                      <a:pt x="1503926" y="266261"/>
                    </a:cubicBezTo>
                    <a:lnTo>
                      <a:pt x="33164" y="266261"/>
                    </a:lnTo>
                    <a:cubicBezTo>
                      <a:pt x="14848" y="266261"/>
                      <a:pt x="0" y="251413"/>
                      <a:pt x="0" y="233097"/>
                    </a:cubicBezTo>
                    <a:lnTo>
                      <a:pt x="0" y="33164"/>
                    </a:lnTo>
                    <a:cubicBezTo>
                      <a:pt x="0" y="14848"/>
                      <a:pt x="14848" y="0"/>
                      <a:pt x="33164" y="0"/>
                    </a:cubicBezTo>
                    <a:close/>
                  </a:path>
                </a:pathLst>
              </a:custGeom>
              <a:solidFill>
                <a:srgbClr val="99D0BA"/>
              </a:solidFill>
              <a:ln w="19050" cap="rnd">
                <a:solidFill>
                  <a:srgbClr val="684836"/>
                </a:solidFill>
                <a:prstDash val="solid"/>
                <a:round/>
              </a:ln>
            </p:spPr>
            <p:txBody>
              <a:bodyPr/>
              <a:lstStyle/>
              <a:p>
                <a:endParaRPr lang="de-DE" dirty="0">
                  <a:latin typeface="Atkinson Hyperlegible Next" pitchFamily="2" charset="77"/>
                </a:endParaRPr>
              </a:p>
            </p:txBody>
          </p:sp>
          <p:sp>
            <p:nvSpPr>
              <p:cNvPr id="40" name="TextBox 40"/>
              <p:cNvSpPr txBox="1"/>
              <p:nvPr/>
            </p:nvSpPr>
            <p:spPr>
              <a:xfrm>
                <a:off x="0" y="-38100"/>
                <a:ext cx="1537089" cy="304361"/>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41" name="TextBox 41"/>
            <p:cNvSpPr txBox="1"/>
            <p:nvPr/>
          </p:nvSpPr>
          <p:spPr>
            <a:xfrm>
              <a:off x="0" y="247252"/>
              <a:ext cx="7781515" cy="758190"/>
            </a:xfrm>
            <a:prstGeom prst="rect">
              <a:avLst/>
            </a:prstGeom>
          </p:spPr>
          <p:txBody>
            <a:bodyPr lIns="0" tIns="0" rIns="0" bIns="0" rtlCol="0" anchor="t">
              <a:spAutoFit/>
            </a:bodyPr>
            <a:lstStyle/>
            <a:p>
              <a:pPr algn="ctr">
                <a:lnSpc>
                  <a:spcPts val="4620"/>
                </a:lnSpc>
              </a:pPr>
              <a:r>
                <a:rPr lang="en-US" sz="3300" dirty="0">
                  <a:solidFill>
                    <a:srgbClr val="00534E"/>
                  </a:solidFill>
                  <a:latin typeface="Atkinson Hyperlegible Next" pitchFamily="2" charset="77"/>
                  <a:ea typeface="Poppins Bold"/>
                  <a:cs typeface="Poppins Bold"/>
                  <a:sym typeface="Poppins Bold"/>
                </a:rPr>
                <a:t>Soil degradation</a:t>
              </a:r>
            </a:p>
          </p:txBody>
        </p:sp>
      </p:grpSp>
      <p:pic>
        <p:nvPicPr>
          <p:cNvPr id="7" name="Grafik 6" descr="Rutschige Straße mit einfarbiger Füllung">
            <a:extLst>
              <a:ext uri="{FF2B5EF4-FFF2-40B4-BE49-F238E27FC236}">
                <a16:creationId xmlns:a16="http://schemas.microsoft.com/office/drawing/2014/main" id="{D698B721-0526-1302-D0CE-98F1E230BD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10979" y="3461438"/>
            <a:ext cx="2181963" cy="2181963"/>
          </a:xfrm>
          <a:prstGeom prst="rect">
            <a:avLst/>
          </a:prstGeom>
        </p:spPr>
      </p:pic>
      <p:pic>
        <p:nvPicPr>
          <p:cNvPr id="9" name="Grafik 8" descr="Stadt Silhouette">
            <a:extLst>
              <a:ext uri="{FF2B5EF4-FFF2-40B4-BE49-F238E27FC236}">
                <a16:creationId xmlns:a16="http://schemas.microsoft.com/office/drawing/2014/main" id="{E07CAC6B-AA92-1475-6664-052E59800CF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71858" y="3160153"/>
            <a:ext cx="2739773" cy="2739773"/>
          </a:xfrm>
          <a:prstGeom prst="rect">
            <a:avLst/>
          </a:prstGeom>
        </p:spPr>
      </p:pic>
      <p:pic>
        <p:nvPicPr>
          <p:cNvPr id="11" name="Grafik 10" descr="Ernte mit einfarbiger Füllung">
            <a:extLst>
              <a:ext uri="{FF2B5EF4-FFF2-40B4-BE49-F238E27FC236}">
                <a16:creationId xmlns:a16="http://schemas.microsoft.com/office/drawing/2014/main" id="{05721191-4705-258A-E086-A50AA27B561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944600" y="3589856"/>
            <a:ext cx="2063821" cy="2063821"/>
          </a:xfrm>
          <a:prstGeom prst="rect">
            <a:avLst/>
          </a:prstGeom>
        </p:spPr>
      </p:pic>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26A53"/>
        </a:solidFill>
        <a:effectLst/>
      </p:bgPr>
    </p:bg>
    <p:spTree>
      <p:nvGrpSpPr>
        <p:cNvPr id="1" name=""/>
        <p:cNvGrpSpPr/>
        <p:nvPr/>
      </p:nvGrpSpPr>
      <p:grpSpPr>
        <a:xfrm>
          <a:off x="0" y="0"/>
          <a:ext cx="0" cy="0"/>
          <a:chOff x="0" y="0"/>
          <a:chExt cx="0" cy="0"/>
        </a:xfrm>
      </p:grpSpPr>
      <p:grpSp>
        <p:nvGrpSpPr>
          <p:cNvPr id="2" name="Group 2"/>
          <p:cNvGrpSpPr/>
          <p:nvPr/>
        </p:nvGrpSpPr>
        <p:grpSpPr>
          <a:xfrm>
            <a:off x="5200736" y="4950699"/>
            <a:ext cx="7886528" cy="1318103"/>
            <a:chOff x="0" y="0"/>
            <a:chExt cx="2077110" cy="347155"/>
          </a:xfrm>
          <a:solidFill>
            <a:srgbClr val="FBD1B2"/>
          </a:solidFill>
        </p:grpSpPr>
        <p:sp>
          <p:nvSpPr>
            <p:cNvPr id="3" name="Freeform 3"/>
            <p:cNvSpPr/>
            <p:nvPr/>
          </p:nvSpPr>
          <p:spPr>
            <a:xfrm>
              <a:off x="0" y="0"/>
              <a:ext cx="2077110" cy="347155"/>
            </a:xfrm>
            <a:custGeom>
              <a:avLst/>
              <a:gdLst/>
              <a:ahLst/>
              <a:cxnLst/>
              <a:rect l="l" t="t" r="r" b="b"/>
              <a:pathLst>
                <a:path w="2077110" h="347155">
                  <a:moveTo>
                    <a:pt x="24542" y="0"/>
                  </a:moveTo>
                  <a:lnTo>
                    <a:pt x="2052569" y="0"/>
                  </a:lnTo>
                  <a:cubicBezTo>
                    <a:pt x="2066123" y="0"/>
                    <a:pt x="2077110" y="10988"/>
                    <a:pt x="2077110" y="24542"/>
                  </a:cubicBezTo>
                  <a:lnTo>
                    <a:pt x="2077110" y="322613"/>
                  </a:lnTo>
                  <a:cubicBezTo>
                    <a:pt x="2077110" y="336167"/>
                    <a:pt x="2066123" y="347155"/>
                    <a:pt x="2052569" y="347155"/>
                  </a:cubicBezTo>
                  <a:lnTo>
                    <a:pt x="24542" y="347155"/>
                  </a:lnTo>
                  <a:cubicBezTo>
                    <a:pt x="10988" y="347155"/>
                    <a:pt x="0" y="336167"/>
                    <a:pt x="0" y="322613"/>
                  </a:cubicBezTo>
                  <a:lnTo>
                    <a:pt x="0" y="24542"/>
                  </a:lnTo>
                  <a:cubicBezTo>
                    <a:pt x="0" y="10988"/>
                    <a:pt x="10988" y="0"/>
                    <a:pt x="24542"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4" name="TextBox 4"/>
            <p:cNvSpPr txBox="1"/>
            <p:nvPr/>
          </p:nvSpPr>
          <p:spPr>
            <a:xfrm>
              <a:off x="0" y="-38100"/>
              <a:ext cx="2077110"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11" name="TextBox 11"/>
          <p:cNvSpPr txBox="1"/>
          <p:nvPr/>
        </p:nvSpPr>
        <p:spPr>
          <a:xfrm>
            <a:off x="1028700" y="1313454"/>
            <a:ext cx="11636707" cy="3562514"/>
          </a:xfrm>
          <a:prstGeom prst="rect">
            <a:avLst/>
          </a:prstGeom>
        </p:spPr>
        <p:txBody>
          <a:bodyPr lIns="0" tIns="0" rIns="0" bIns="0" rtlCol="0" anchor="t">
            <a:spAutoFit/>
          </a:bodyPr>
          <a:lstStyle/>
          <a:p>
            <a:pPr>
              <a:lnSpc>
                <a:spcPts val="9183"/>
              </a:lnSpc>
            </a:pPr>
            <a:r>
              <a:rPr lang="en-US" sz="8503" b="1" dirty="0">
                <a:solidFill>
                  <a:srgbClr val="00534E"/>
                </a:solidFill>
                <a:latin typeface="Atkinson Hyperlegible Next" pitchFamily="2" charset="77"/>
                <a:ea typeface="Funtastic"/>
                <a:cs typeface="Funtastic"/>
                <a:sym typeface="Funtastic"/>
              </a:rPr>
              <a:t>WHAT THREATENS OUR BIODIVERSITY?</a:t>
            </a:r>
            <a:endParaRPr lang="en-US" sz="8503" dirty="0">
              <a:solidFill>
                <a:srgbClr val="F77C46"/>
              </a:solidFill>
              <a:latin typeface="Atkinson Hyperlegible Next" pitchFamily="2" charset="77"/>
              <a:ea typeface="Funtastic"/>
              <a:cs typeface="Funtastic"/>
              <a:sym typeface="Funtastic"/>
            </a:endParaRPr>
          </a:p>
          <a:p>
            <a:pPr algn="l">
              <a:lnSpc>
                <a:spcPts val="9183"/>
              </a:lnSpc>
            </a:pPr>
            <a:endParaRPr lang="en-US" sz="8503" dirty="0">
              <a:solidFill>
                <a:srgbClr val="F77C46"/>
              </a:solidFill>
              <a:latin typeface="Atkinson Hyperlegible Next" pitchFamily="2" charset="77"/>
              <a:ea typeface="Funtastic"/>
              <a:cs typeface="Funtastic"/>
              <a:sym typeface="Funtastic"/>
            </a:endParaRPr>
          </a:p>
        </p:txBody>
      </p:sp>
      <p:sp>
        <p:nvSpPr>
          <p:cNvPr id="12" name="TextBox 12"/>
          <p:cNvSpPr txBox="1"/>
          <p:nvPr/>
        </p:nvSpPr>
        <p:spPr>
          <a:xfrm>
            <a:off x="5851364" y="5184334"/>
            <a:ext cx="6585271" cy="686150"/>
          </a:xfrm>
          <a:prstGeom prst="rect">
            <a:avLst/>
          </a:prstGeom>
        </p:spPr>
        <p:txBody>
          <a:bodyPr lIns="0" tIns="0" rIns="0" bIns="0" rtlCol="0" anchor="t">
            <a:spAutoFit/>
          </a:bodyPr>
          <a:lstStyle/>
          <a:p>
            <a:pPr algn="ctr">
              <a:lnSpc>
                <a:spcPts val="5600"/>
              </a:lnSpc>
            </a:pPr>
            <a:r>
              <a:rPr lang="en-US" sz="4000" dirty="0">
                <a:solidFill>
                  <a:srgbClr val="00534E"/>
                </a:solidFill>
                <a:latin typeface="Atkinson Hyperlegible Next" pitchFamily="2" charset="77"/>
                <a:ea typeface="Poppins Bold"/>
                <a:cs typeface="Poppins Bold"/>
                <a:sym typeface="Poppins Bold"/>
              </a:rPr>
              <a:t>Habitat destruction</a:t>
            </a:r>
          </a:p>
        </p:txBody>
      </p:sp>
      <p:grpSp>
        <p:nvGrpSpPr>
          <p:cNvPr id="14" name="Group 14"/>
          <p:cNvGrpSpPr/>
          <p:nvPr/>
        </p:nvGrpSpPr>
        <p:grpSpPr>
          <a:xfrm>
            <a:off x="1028700" y="6811727"/>
            <a:ext cx="7886528" cy="1318103"/>
            <a:chOff x="0" y="0"/>
            <a:chExt cx="2077110" cy="347155"/>
          </a:xfrm>
          <a:solidFill>
            <a:srgbClr val="99D0BA"/>
          </a:solidFill>
        </p:grpSpPr>
        <p:sp>
          <p:nvSpPr>
            <p:cNvPr id="15" name="Freeform 15"/>
            <p:cNvSpPr/>
            <p:nvPr/>
          </p:nvSpPr>
          <p:spPr>
            <a:xfrm>
              <a:off x="0" y="0"/>
              <a:ext cx="2077110" cy="347155"/>
            </a:xfrm>
            <a:custGeom>
              <a:avLst/>
              <a:gdLst/>
              <a:ahLst/>
              <a:cxnLst/>
              <a:rect l="l" t="t" r="r" b="b"/>
              <a:pathLst>
                <a:path w="2077110" h="347155">
                  <a:moveTo>
                    <a:pt x="24542" y="0"/>
                  </a:moveTo>
                  <a:lnTo>
                    <a:pt x="2052569" y="0"/>
                  </a:lnTo>
                  <a:cubicBezTo>
                    <a:pt x="2066123" y="0"/>
                    <a:pt x="2077110" y="10988"/>
                    <a:pt x="2077110" y="24542"/>
                  </a:cubicBezTo>
                  <a:lnTo>
                    <a:pt x="2077110" y="322613"/>
                  </a:lnTo>
                  <a:cubicBezTo>
                    <a:pt x="2077110" y="336167"/>
                    <a:pt x="2066123" y="347155"/>
                    <a:pt x="2052569" y="347155"/>
                  </a:cubicBezTo>
                  <a:lnTo>
                    <a:pt x="24542" y="347155"/>
                  </a:lnTo>
                  <a:cubicBezTo>
                    <a:pt x="10988" y="347155"/>
                    <a:pt x="0" y="336167"/>
                    <a:pt x="0" y="322613"/>
                  </a:cubicBezTo>
                  <a:lnTo>
                    <a:pt x="0" y="24542"/>
                  </a:lnTo>
                  <a:cubicBezTo>
                    <a:pt x="0" y="10988"/>
                    <a:pt x="10988" y="0"/>
                    <a:pt x="24542"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16" name="TextBox 16"/>
            <p:cNvSpPr txBox="1"/>
            <p:nvPr/>
          </p:nvSpPr>
          <p:spPr>
            <a:xfrm>
              <a:off x="0" y="-38100"/>
              <a:ext cx="2077110"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17" name="TextBox 17"/>
          <p:cNvSpPr txBox="1"/>
          <p:nvPr/>
        </p:nvSpPr>
        <p:spPr>
          <a:xfrm>
            <a:off x="1679328" y="7026260"/>
            <a:ext cx="6585271" cy="686150"/>
          </a:xfrm>
          <a:prstGeom prst="rect">
            <a:avLst/>
          </a:prstGeom>
        </p:spPr>
        <p:txBody>
          <a:bodyPr lIns="0" tIns="0" rIns="0" bIns="0" rtlCol="0" anchor="t">
            <a:spAutoFit/>
          </a:bodyPr>
          <a:lstStyle/>
          <a:p>
            <a:pPr algn="ctr">
              <a:lnSpc>
                <a:spcPts val="5600"/>
              </a:lnSpc>
            </a:pPr>
            <a:r>
              <a:rPr lang="en-US" sz="4000" dirty="0">
                <a:solidFill>
                  <a:srgbClr val="00534E"/>
                </a:solidFill>
                <a:latin typeface="Atkinson Hyperlegible Next" pitchFamily="2" charset="77"/>
                <a:ea typeface="Poppins Bold"/>
                <a:cs typeface="Poppins Bold"/>
                <a:sym typeface="Poppins Bold"/>
              </a:rPr>
              <a:t>Environmental pollution</a:t>
            </a:r>
          </a:p>
        </p:txBody>
      </p:sp>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9D0BA"/>
        </a:solidFill>
        <a:effectLst/>
      </p:bgPr>
    </p:bg>
    <p:spTree>
      <p:nvGrpSpPr>
        <p:cNvPr id="1" name=""/>
        <p:cNvGrpSpPr/>
        <p:nvPr/>
      </p:nvGrpSpPr>
      <p:grpSpPr>
        <a:xfrm>
          <a:off x="0" y="0"/>
          <a:ext cx="0" cy="0"/>
          <a:chOff x="0" y="0"/>
          <a:chExt cx="0" cy="0"/>
        </a:xfrm>
      </p:grpSpPr>
      <p:grpSp>
        <p:nvGrpSpPr>
          <p:cNvPr id="3" name="Group 3"/>
          <p:cNvGrpSpPr/>
          <p:nvPr/>
        </p:nvGrpSpPr>
        <p:grpSpPr>
          <a:xfrm>
            <a:off x="-514350" y="9935537"/>
            <a:ext cx="19624427" cy="3086100"/>
            <a:chOff x="0" y="0"/>
            <a:chExt cx="5168573" cy="812800"/>
          </a:xfrm>
        </p:grpSpPr>
        <p:sp>
          <p:nvSpPr>
            <p:cNvPr id="4" name="Freeform 4"/>
            <p:cNvSpPr/>
            <p:nvPr/>
          </p:nvSpPr>
          <p:spPr>
            <a:xfrm>
              <a:off x="0" y="0"/>
              <a:ext cx="5168573" cy="812800"/>
            </a:xfrm>
            <a:custGeom>
              <a:avLst/>
              <a:gdLst/>
              <a:ahLst/>
              <a:cxnLst/>
              <a:rect l="l" t="t" r="r" b="b"/>
              <a:pathLst>
                <a:path w="5168573" h="812800">
                  <a:moveTo>
                    <a:pt x="0" y="0"/>
                  </a:moveTo>
                  <a:lnTo>
                    <a:pt x="5168573" y="0"/>
                  </a:lnTo>
                  <a:lnTo>
                    <a:pt x="5168573" y="812800"/>
                  </a:lnTo>
                  <a:lnTo>
                    <a:pt x="0" y="812800"/>
                  </a:lnTo>
                  <a:close/>
                </a:path>
              </a:pathLst>
            </a:custGeom>
            <a:solidFill>
              <a:srgbClr val="2C3242"/>
            </a:solidFill>
          </p:spPr>
          <p:txBody>
            <a:bodyPr/>
            <a:lstStyle/>
            <a:p>
              <a:endParaRPr lang="de-DE" dirty="0">
                <a:latin typeface="Atkinson Hyperlegible Next" pitchFamily="2" charset="77"/>
              </a:endParaRPr>
            </a:p>
          </p:txBody>
        </p:sp>
        <p:sp>
          <p:nvSpPr>
            <p:cNvPr id="5" name="TextBox 5"/>
            <p:cNvSpPr txBox="1"/>
            <p:nvPr/>
          </p:nvSpPr>
          <p:spPr>
            <a:xfrm>
              <a:off x="0" y="-66675"/>
              <a:ext cx="5168573" cy="879475"/>
            </a:xfrm>
            <a:prstGeom prst="rect">
              <a:avLst/>
            </a:prstGeom>
          </p:spPr>
          <p:txBody>
            <a:bodyPr lIns="50800" tIns="50800" rIns="50800" bIns="50800" rtlCol="0" anchor="ctr"/>
            <a:lstStyle/>
            <a:p>
              <a:pPr algn="ctr">
                <a:lnSpc>
                  <a:spcPts val="2800"/>
                </a:lnSpc>
              </a:pPr>
              <a:endParaRPr dirty="0">
                <a:latin typeface="Atkinson Hyperlegible Next" pitchFamily="2" charset="77"/>
              </a:endParaRPr>
            </a:p>
          </p:txBody>
        </p:sp>
      </p:grpSp>
      <p:sp>
        <p:nvSpPr>
          <p:cNvPr id="6" name="Freeform 6"/>
          <p:cNvSpPr/>
          <p:nvPr/>
        </p:nvSpPr>
        <p:spPr>
          <a:xfrm flipH="1">
            <a:off x="-175207" y="4765624"/>
            <a:ext cx="5765644" cy="5608399"/>
          </a:xfrm>
          <a:custGeom>
            <a:avLst/>
            <a:gdLst/>
            <a:ahLst/>
            <a:cxnLst/>
            <a:rect l="l" t="t" r="r" b="b"/>
            <a:pathLst>
              <a:path w="5765644" h="5608399">
                <a:moveTo>
                  <a:pt x="5765644" y="0"/>
                </a:moveTo>
                <a:lnTo>
                  <a:pt x="0" y="0"/>
                </a:lnTo>
                <a:lnTo>
                  <a:pt x="0" y="5608399"/>
                </a:lnTo>
                <a:lnTo>
                  <a:pt x="5765644" y="5608399"/>
                </a:lnTo>
                <a:lnTo>
                  <a:pt x="5765644"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3" name="TextBox 13"/>
          <p:cNvSpPr txBox="1"/>
          <p:nvPr/>
        </p:nvSpPr>
        <p:spPr>
          <a:xfrm>
            <a:off x="1028700" y="1061406"/>
            <a:ext cx="13332102" cy="1020023"/>
          </a:xfrm>
          <a:prstGeom prst="rect">
            <a:avLst/>
          </a:prstGeom>
        </p:spPr>
        <p:txBody>
          <a:bodyPr wrap="square" lIns="0" tIns="0" rIns="0" bIns="0" rtlCol="0" anchor="t">
            <a:spAutoFit/>
          </a:bodyPr>
          <a:lstStyle/>
          <a:p>
            <a:pPr algn="l">
              <a:lnSpc>
                <a:spcPts val="7309"/>
              </a:lnSpc>
            </a:pPr>
            <a:r>
              <a:rPr lang="en-US" sz="8499" b="1" dirty="0">
                <a:solidFill>
                  <a:srgbClr val="00534E"/>
                </a:solidFill>
                <a:latin typeface="Atkinson Hyperlegible Next" pitchFamily="2" charset="77"/>
                <a:ea typeface="Funtastic"/>
                <a:cs typeface="Funtastic"/>
                <a:sym typeface="Funtastic"/>
              </a:rPr>
              <a:t>Environmental Pollution</a:t>
            </a:r>
          </a:p>
        </p:txBody>
      </p:sp>
      <p:grpSp>
        <p:nvGrpSpPr>
          <p:cNvPr id="14" name="Group 14"/>
          <p:cNvGrpSpPr/>
          <p:nvPr/>
        </p:nvGrpSpPr>
        <p:grpSpPr>
          <a:xfrm>
            <a:off x="13534398" y="6287941"/>
            <a:ext cx="3489579" cy="907892"/>
            <a:chOff x="0" y="3863582"/>
            <a:chExt cx="4652772" cy="1210523"/>
          </a:xfrm>
        </p:grpSpPr>
        <p:grpSp>
          <p:nvGrpSpPr>
            <p:cNvPr id="15" name="Group 15"/>
            <p:cNvGrpSpPr/>
            <p:nvPr/>
          </p:nvGrpSpPr>
          <p:grpSpPr>
            <a:xfrm>
              <a:off x="0" y="3863582"/>
              <a:ext cx="4652772" cy="1210523"/>
              <a:chOff x="0" y="0"/>
              <a:chExt cx="4777518" cy="1242979"/>
            </a:xfrm>
          </p:grpSpPr>
          <p:sp>
            <p:nvSpPr>
              <p:cNvPr id="16" name="Freeform 16"/>
              <p:cNvSpPr/>
              <p:nvPr/>
            </p:nvSpPr>
            <p:spPr>
              <a:xfrm>
                <a:off x="0" y="0"/>
                <a:ext cx="4777518" cy="1242979"/>
              </a:xfrm>
              <a:custGeom>
                <a:avLst/>
                <a:gdLst/>
                <a:ahLst/>
                <a:cxnLst/>
                <a:rect l="l" t="t" r="r" b="b"/>
                <a:pathLst>
                  <a:path w="4777518" h="1242979">
                    <a:moveTo>
                      <a:pt x="0" y="0"/>
                    </a:moveTo>
                    <a:lnTo>
                      <a:pt x="4777518" y="0"/>
                    </a:lnTo>
                    <a:lnTo>
                      <a:pt x="4777518" y="1242979"/>
                    </a:lnTo>
                    <a:lnTo>
                      <a:pt x="0" y="1242979"/>
                    </a:lnTo>
                    <a:close/>
                  </a:path>
                </a:pathLst>
              </a:custGeom>
              <a:solidFill>
                <a:srgbClr val="00534E"/>
              </a:solidFill>
            </p:spPr>
            <p:txBody>
              <a:bodyPr/>
              <a:lstStyle/>
              <a:p>
                <a:endParaRPr lang="de-DE" dirty="0">
                  <a:latin typeface="Atkinson Hyperlegible Next" pitchFamily="2" charset="77"/>
                </a:endParaRPr>
              </a:p>
            </p:txBody>
          </p:sp>
          <p:sp>
            <p:nvSpPr>
              <p:cNvPr id="17" name="TextBox 17"/>
              <p:cNvSpPr txBox="1"/>
              <p:nvPr/>
            </p:nvSpPr>
            <p:spPr>
              <a:xfrm>
                <a:off x="0" y="-66675"/>
                <a:ext cx="4777518" cy="1309654"/>
              </a:xfrm>
              <a:prstGeom prst="rect">
                <a:avLst/>
              </a:prstGeom>
            </p:spPr>
            <p:txBody>
              <a:bodyPr lIns="50800" tIns="50800" rIns="50800" bIns="50800" rtlCol="0" anchor="ctr"/>
              <a:lstStyle/>
              <a:p>
                <a:pPr algn="ctr">
                  <a:lnSpc>
                    <a:spcPts val="2800"/>
                  </a:lnSpc>
                </a:pPr>
                <a:endParaRPr dirty="0">
                  <a:latin typeface="Atkinson Hyperlegible Next" pitchFamily="2" charset="77"/>
                </a:endParaRPr>
              </a:p>
            </p:txBody>
          </p:sp>
        </p:grpSp>
        <p:sp>
          <p:nvSpPr>
            <p:cNvPr id="19" name="TextBox 19"/>
            <p:cNvSpPr txBox="1"/>
            <p:nvPr/>
          </p:nvSpPr>
          <p:spPr>
            <a:xfrm>
              <a:off x="173900" y="4215950"/>
              <a:ext cx="4304972" cy="519887"/>
            </a:xfrm>
            <a:prstGeom prst="rect">
              <a:avLst/>
            </a:prstGeom>
          </p:spPr>
          <p:txBody>
            <a:bodyPr lIns="0" tIns="0" rIns="0" bIns="0" rtlCol="0" anchor="t">
              <a:spAutoFit/>
            </a:bodyPr>
            <a:lstStyle/>
            <a:p>
              <a:pPr algn="ctr">
                <a:lnSpc>
                  <a:spcPts val="2812"/>
                </a:lnSpc>
              </a:pPr>
              <a:r>
                <a:rPr lang="en-US" sz="3270" dirty="0">
                  <a:solidFill>
                    <a:srgbClr val="FBD1B2"/>
                  </a:solidFill>
                  <a:latin typeface="Atkinson Hyperlegible Next" pitchFamily="2" charset="77"/>
                  <a:ea typeface="Poppins"/>
                  <a:cs typeface="Poppins"/>
                  <a:sym typeface="Poppins"/>
                </a:rPr>
                <a:t>Plastics</a:t>
              </a:r>
            </a:p>
          </p:txBody>
        </p:sp>
      </p:grpSp>
      <p:grpSp>
        <p:nvGrpSpPr>
          <p:cNvPr id="20" name="Group 20"/>
          <p:cNvGrpSpPr/>
          <p:nvPr/>
        </p:nvGrpSpPr>
        <p:grpSpPr>
          <a:xfrm>
            <a:off x="9211765" y="6287940"/>
            <a:ext cx="3489579" cy="907892"/>
            <a:chOff x="0" y="3729813"/>
            <a:chExt cx="4652772" cy="1210523"/>
          </a:xfrm>
        </p:grpSpPr>
        <p:grpSp>
          <p:nvGrpSpPr>
            <p:cNvPr id="21" name="Group 21"/>
            <p:cNvGrpSpPr/>
            <p:nvPr/>
          </p:nvGrpSpPr>
          <p:grpSpPr>
            <a:xfrm>
              <a:off x="0" y="3729813"/>
              <a:ext cx="4652772" cy="1210523"/>
              <a:chOff x="0" y="0"/>
              <a:chExt cx="4777518" cy="1242979"/>
            </a:xfrm>
          </p:grpSpPr>
          <p:sp>
            <p:nvSpPr>
              <p:cNvPr id="22" name="Freeform 22"/>
              <p:cNvSpPr/>
              <p:nvPr/>
            </p:nvSpPr>
            <p:spPr>
              <a:xfrm>
                <a:off x="0" y="0"/>
                <a:ext cx="4777518" cy="1242979"/>
              </a:xfrm>
              <a:custGeom>
                <a:avLst/>
                <a:gdLst/>
                <a:ahLst/>
                <a:cxnLst/>
                <a:rect l="l" t="t" r="r" b="b"/>
                <a:pathLst>
                  <a:path w="4777518" h="1242979">
                    <a:moveTo>
                      <a:pt x="0" y="0"/>
                    </a:moveTo>
                    <a:lnTo>
                      <a:pt x="4777518" y="0"/>
                    </a:lnTo>
                    <a:lnTo>
                      <a:pt x="4777518" y="1242979"/>
                    </a:lnTo>
                    <a:lnTo>
                      <a:pt x="0" y="1242979"/>
                    </a:lnTo>
                    <a:close/>
                  </a:path>
                </a:pathLst>
              </a:custGeom>
              <a:solidFill>
                <a:srgbClr val="00534E"/>
              </a:solidFill>
            </p:spPr>
            <p:txBody>
              <a:bodyPr/>
              <a:lstStyle/>
              <a:p>
                <a:endParaRPr lang="de-DE" dirty="0">
                  <a:latin typeface="Atkinson Hyperlegible Next" pitchFamily="2" charset="77"/>
                </a:endParaRPr>
              </a:p>
            </p:txBody>
          </p:sp>
          <p:sp>
            <p:nvSpPr>
              <p:cNvPr id="23" name="TextBox 23"/>
              <p:cNvSpPr txBox="1"/>
              <p:nvPr/>
            </p:nvSpPr>
            <p:spPr>
              <a:xfrm>
                <a:off x="0" y="-66675"/>
                <a:ext cx="4777518" cy="1309654"/>
              </a:xfrm>
              <a:prstGeom prst="rect">
                <a:avLst/>
              </a:prstGeom>
            </p:spPr>
            <p:txBody>
              <a:bodyPr lIns="50800" tIns="50800" rIns="50800" bIns="50800" rtlCol="0" anchor="ctr"/>
              <a:lstStyle/>
              <a:p>
                <a:pPr algn="ctr">
                  <a:lnSpc>
                    <a:spcPts val="2800"/>
                  </a:lnSpc>
                </a:pPr>
                <a:endParaRPr dirty="0">
                  <a:latin typeface="Atkinson Hyperlegible Next" pitchFamily="2" charset="77"/>
                </a:endParaRPr>
              </a:p>
            </p:txBody>
          </p:sp>
        </p:grpSp>
        <p:sp>
          <p:nvSpPr>
            <p:cNvPr id="25" name="TextBox 25"/>
            <p:cNvSpPr txBox="1"/>
            <p:nvPr/>
          </p:nvSpPr>
          <p:spPr>
            <a:xfrm>
              <a:off x="173900" y="4082183"/>
              <a:ext cx="4304972" cy="519887"/>
            </a:xfrm>
            <a:prstGeom prst="rect">
              <a:avLst/>
            </a:prstGeom>
          </p:spPr>
          <p:txBody>
            <a:bodyPr lIns="0" tIns="0" rIns="0" bIns="0" rtlCol="0" anchor="t">
              <a:spAutoFit/>
            </a:bodyPr>
            <a:lstStyle/>
            <a:p>
              <a:pPr algn="ctr">
                <a:lnSpc>
                  <a:spcPts val="2812"/>
                </a:lnSpc>
              </a:pPr>
              <a:r>
                <a:rPr lang="en-US" sz="3270" dirty="0">
                  <a:solidFill>
                    <a:srgbClr val="FBD1B2"/>
                  </a:solidFill>
                  <a:latin typeface="Atkinson Hyperlegible Next" pitchFamily="2" charset="77"/>
                  <a:ea typeface="Poppins"/>
                  <a:cs typeface="Poppins"/>
                  <a:sym typeface="Poppins"/>
                </a:rPr>
                <a:t>Chemicals</a:t>
              </a:r>
            </a:p>
          </p:txBody>
        </p:sp>
      </p:grpSp>
      <p:grpSp>
        <p:nvGrpSpPr>
          <p:cNvPr id="26" name="Group 26"/>
          <p:cNvGrpSpPr/>
          <p:nvPr/>
        </p:nvGrpSpPr>
        <p:grpSpPr>
          <a:xfrm>
            <a:off x="4893511" y="6287940"/>
            <a:ext cx="3489579" cy="907892"/>
            <a:chOff x="0" y="3262533"/>
            <a:chExt cx="4652772" cy="1210523"/>
          </a:xfrm>
        </p:grpSpPr>
        <p:grpSp>
          <p:nvGrpSpPr>
            <p:cNvPr id="27" name="Group 27"/>
            <p:cNvGrpSpPr/>
            <p:nvPr/>
          </p:nvGrpSpPr>
          <p:grpSpPr>
            <a:xfrm>
              <a:off x="0" y="3262533"/>
              <a:ext cx="4652772" cy="1210523"/>
              <a:chOff x="0" y="0"/>
              <a:chExt cx="4777518" cy="1242979"/>
            </a:xfrm>
          </p:grpSpPr>
          <p:sp>
            <p:nvSpPr>
              <p:cNvPr id="28" name="Freeform 28"/>
              <p:cNvSpPr/>
              <p:nvPr/>
            </p:nvSpPr>
            <p:spPr>
              <a:xfrm>
                <a:off x="0" y="0"/>
                <a:ext cx="4777518" cy="1242979"/>
              </a:xfrm>
              <a:custGeom>
                <a:avLst/>
                <a:gdLst/>
                <a:ahLst/>
                <a:cxnLst/>
                <a:rect l="l" t="t" r="r" b="b"/>
                <a:pathLst>
                  <a:path w="4777518" h="1242979">
                    <a:moveTo>
                      <a:pt x="0" y="0"/>
                    </a:moveTo>
                    <a:lnTo>
                      <a:pt x="4777518" y="0"/>
                    </a:lnTo>
                    <a:lnTo>
                      <a:pt x="4777518" y="1242979"/>
                    </a:lnTo>
                    <a:lnTo>
                      <a:pt x="0" y="1242979"/>
                    </a:lnTo>
                    <a:close/>
                  </a:path>
                </a:pathLst>
              </a:custGeom>
              <a:solidFill>
                <a:srgbClr val="00534E"/>
              </a:solidFill>
            </p:spPr>
            <p:txBody>
              <a:bodyPr/>
              <a:lstStyle/>
              <a:p>
                <a:endParaRPr lang="de-DE" dirty="0">
                  <a:latin typeface="Atkinson Hyperlegible Next" pitchFamily="2" charset="77"/>
                </a:endParaRPr>
              </a:p>
            </p:txBody>
          </p:sp>
          <p:sp>
            <p:nvSpPr>
              <p:cNvPr id="29" name="TextBox 29"/>
              <p:cNvSpPr txBox="1"/>
              <p:nvPr/>
            </p:nvSpPr>
            <p:spPr>
              <a:xfrm>
                <a:off x="0" y="-66675"/>
                <a:ext cx="4777518" cy="1309654"/>
              </a:xfrm>
              <a:prstGeom prst="rect">
                <a:avLst/>
              </a:prstGeom>
            </p:spPr>
            <p:txBody>
              <a:bodyPr lIns="50800" tIns="50800" rIns="50800" bIns="50800" rtlCol="0" anchor="ctr"/>
              <a:lstStyle/>
              <a:p>
                <a:pPr algn="ctr">
                  <a:lnSpc>
                    <a:spcPts val="2800"/>
                  </a:lnSpc>
                </a:pPr>
                <a:endParaRPr dirty="0">
                  <a:latin typeface="Atkinson Hyperlegible Next" pitchFamily="2" charset="77"/>
                </a:endParaRPr>
              </a:p>
            </p:txBody>
          </p:sp>
        </p:grpSp>
        <p:sp>
          <p:nvSpPr>
            <p:cNvPr id="31" name="TextBox 31"/>
            <p:cNvSpPr txBox="1"/>
            <p:nvPr/>
          </p:nvSpPr>
          <p:spPr>
            <a:xfrm>
              <a:off x="173900" y="3614903"/>
              <a:ext cx="4304972" cy="519887"/>
            </a:xfrm>
            <a:prstGeom prst="rect">
              <a:avLst/>
            </a:prstGeom>
          </p:spPr>
          <p:txBody>
            <a:bodyPr lIns="0" tIns="0" rIns="0" bIns="0" rtlCol="0" anchor="t">
              <a:spAutoFit/>
            </a:bodyPr>
            <a:lstStyle/>
            <a:p>
              <a:pPr algn="ctr">
                <a:lnSpc>
                  <a:spcPts val="2812"/>
                </a:lnSpc>
              </a:pPr>
              <a:r>
                <a:rPr lang="en-US" sz="3270" dirty="0">
                  <a:solidFill>
                    <a:srgbClr val="FBD1B2"/>
                  </a:solidFill>
                  <a:latin typeface="Atkinson Hyperlegible Next" pitchFamily="2" charset="77"/>
                  <a:ea typeface="Poppins"/>
                  <a:cs typeface="Poppins"/>
                  <a:sym typeface="Poppins"/>
                </a:rPr>
                <a:t>Exhaust gases</a:t>
              </a:r>
            </a:p>
          </p:txBody>
        </p:sp>
      </p:grpSp>
      <p:pic>
        <p:nvPicPr>
          <p:cNvPr id="9" name="Grafik 8" descr="Becherglas mit einfarbiger Füllung">
            <a:extLst>
              <a:ext uri="{FF2B5EF4-FFF2-40B4-BE49-F238E27FC236}">
                <a16:creationId xmlns:a16="http://schemas.microsoft.com/office/drawing/2014/main" id="{66FCD0A0-D18F-731D-6D0C-9D8AF8127D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01750" y="3921255"/>
            <a:ext cx="1906286" cy="1906286"/>
          </a:xfrm>
          <a:prstGeom prst="rect">
            <a:avLst/>
          </a:prstGeom>
        </p:spPr>
      </p:pic>
      <p:pic>
        <p:nvPicPr>
          <p:cNvPr id="38" name="Grafik 37" descr="Cloud mit einfarbiger Füllung">
            <a:extLst>
              <a:ext uri="{FF2B5EF4-FFF2-40B4-BE49-F238E27FC236}">
                <a16:creationId xmlns:a16="http://schemas.microsoft.com/office/drawing/2014/main" id="{2742612B-C87A-2F1D-FA81-083E0916F0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9934" y="5143500"/>
            <a:ext cx="914400" cy="914400"/>
          </a:xfrm>
          <a:prstGeom prst="rect">
            <a:avLst/>
          </a:prstGeom>
        </p:spPr>
      </p:pic>
      <p:pic>
        <p:nvPicPr>
          <p:cNvPr id="39" name="Grafik 38" descr="Cloud mit einfarbiger Füllung">
            <a:extLst>
              <a:ext uri="{FF2B5EF4-FFF2-40B4-BE49-F238E27FC236}">
                <a16:creationId xmlns:a16="http://schemas.microsoft.com/office/drawing/2014/main" id="{C4F3DAF1-401B-3DA7-7BE7-93F48247D50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57901" y="3888500"/>
            <a:ext cx="914400" cy="914400"/>
          </a:xfrm>
          <a:prstGeom prst="rect">
            <a:avLst/>
          </a:prstGeom>
        </p:spPr>
      </p:pic>
      <p:pic>
        <p:nvPicPr>
          <p:cNvPr id="40" name="Grafik 39" descr="Cloud mit einfarbiger Füllung">
            <a:extLst>
              <a:ext uri="{FF2B5EF4-FFF2-40B4-BE49-F238E27FC236}">
                <a16:creationId xmlns:a16="http://schemas.microsoft.com/office/drawing/2014/main" id="{BA41E73B-62E0-0B93-ECCC-75E2E862658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67497" y="4757398"/>
            <a:ext cx="914400" cy="914400"/>
          </a:xfrm>
          <a:prstGeom prst="rect">
            <a:avLst/>
          </a:prstGeom>
        </p:spPr>
      </p:pic>
      <p:pic>
        <p:nvPicPr>
          <p:cNvPr id="41" name="Grafik 40" descr="Cloud mit einfarbiger Füllung">
            <a:extLst>
              <a:ext uri="{FF2B5EF4-FFF2-40B4-BE49-F238E27FC236}">
                <a16:creationId xmlns:a16="http://schemas.microsoft.com/office/drawing/2014/main" id="{7254A7C1-4871-F266-0A6D-E07B77F7696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0338" y="4345700"/>
            <a:ext cx="914400" cy="914400"/>
          </a:xfrm>
          <a:prstGeom prst="rect">
            <a:avLst/>
          </a:prstGeom>
        </p:spPr>
      </p:pic>
      <p:pic>
        <p:nvPicPr>
          <p:cNvPr id="43" name="Grafik 42" descr="Auto mit einfarbiger Füllung">
            <a:extLst>
              <a:ext uri="{FF2B5EF4-FFF2-40B4-BE49-F238E27FC236}">
                <a16:creationId xmlns:a16="http://schemas.microsoft.com/office/drawing/2014/main" id="{B0ADDEF1-7586-A7C3-D4BB-31E5E9A97A7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98144" y="4687453"/>
            <a:ext cx="1906286" cy="1906286"/>
          </a:xfrm>
          <a:prstGeom prst="rect">
            <a:avLst/>
          </a:prstGeom>
        </p:spPr>
      </p:pic>
      <p:pic>
        <p:nvPicPr>
          <p:cNvPr id="45" name="Grafik 44" descr="Wasserflasche mit einfarbiger Füllung">
            <a:extLst>
              <a:ext uri="{FF2B5EF4-FFF2-40B4-BE49-F238E27FC236}">
                <a16:creationId xmlns:a16="http://schemas.microsoft.com/office/drawing/2014/main" id="{CE41355B-7A9E-23CE-7C0A-A67EB55B2FD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761131" y="5108928"/>
            <a:ext cx="914400" cy="914400"/>
          </a:xfrm>
          <a:prstGeom prst="rect">
            <a:avLst/>
          </a:prstGeom>
        </p:spPr>
      </p:pic>
      <p:pic>
        <p:nvPicPr>
          <p:cNvPr id="47" name="Grafik 46" descr="Wasserflasche Silhouette">
            <a:extLst>
              <a:ext uri="{FF2B5EF4-FFF2-40B4-BE49-F238E27FC236}">
                <a16:creationId xmlns:a16="http://schemas.microsoft.com/office/drawing/2014/main" id="{DAD885AB-0B7F-08CF-ABE8-0352E51F7D8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3956325" y="4708709"/>
            <a:ext cx="1363783" cy="1363783"/>
          </a:xfrm>
          <a:prstGeom prst="rect">
            <a:avLst/>
          </a:prstGeom>
        </p:spPr>
      </p:pic>
      <p:pic>
        <p:nvPicPr>
          <p:cNvPr id="49" name="Grafik 48" descr="Wasserflasche mit einfarbiger Füllung">
            <a:extLst>
              <a:ext uri="{FF2B5EF4-FFF2-40B4-BE49-F238E27FC236}">
                <a16:creationId xmlns:a16="http://schemas.microsoft.com/office/drawing/2014/main" id="{CFD6A587-C88D-C817-8628-BF22C8693C2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360802" y="4110754"/>
            <a:ext cx="1996348" cy="1996348"/>
          </a:xfrm>
          <a:prstGeom prst="rect">
            <a:avLst/>
          </a:prstGeom>
        </p:spPr>
      </p:pic>
      <p:pic>
        <p:nvPicPr>
          <p:cNvPr id="51" name="Grafik 50" descr="Wasserflasche Silhouette">
            <a:extLst>
              <a:ext uri="{FF2B5EF4-FFF2-40B4-BE49-F238E27FC236}">
                <a16:creationId xmlns:a16="http://schemas.microsoft.com/office/drawing/2014/main" id="{E4E22CA9-E1DE-2421-E0F8-0C3060ACB0F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5582113" y="5121371"/>
            <a:ext cx="914400" cy="914400"/>
          </a:xfrm>
          <a:prstGeom prst="rect">
            <a:avLst/>
          </a:prstGeom>
        </p:spPr>
      </p:pic>
      <p:pic>
        <p:nvPicPr>
          <p:cNvPr id="53" name="Grafik 52" descr="Wasserflasche Silhouette">
            <a:extLst>
              <a:ext uri="{FF2B5EF4-FFF2-40B4-BE49-F238E27FC236}">
                <a16:creationId xmlns:a16="http://schemas.microsoft.com/office/drawing/2014/main" id="{EC56CD1A-2622-2FAD-A3B8-072568E58F2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5772106" y="5108928"/>
            <a:ext cx="914400" cy="914400"/>
          </a:xfrm>
          <a:prstGeom prst="rect">
            <a:avLst/>
          </a:prstGeom>
        </p:spPr>
      </p:pic>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26A53"/>
        </a:solidFill>
        <a:effectLst/>
      </p:bgPr>
    </p:bg>
    <p:spTree>
      <p:nvGrpSpPr>
        <p:cNvPr id="1" name=""/>
        <p:cNvGrpSpPr/>
        <p:nvPr/>
      </p:nvGrpSpPr>
      <p:grpSpPr>
        <a:xfrm>
          <a:off x="0" y="0"/>
          <a:ext cx="0" cy="0"/>
          <a:chOff x="0" y="0"/>
          <a:chExt cx="0" cy="0"/>
        </a:xfrm>
      </p:grpSpPr>
      <p:grpSp>
        <p:nvGrpSpPr>
          <p:cNvPr id="2" name="Group 2"/>
          <p:cNvGrpSpPr/>
          <p:nvPr/>
        </p:nvGrpSpPr>
        <p:grpSpPr>
          <a:xfrm>
            <a:off x="5200736" y="4950699"/>
            <a:ext cx="7886528" cy="1318103"/>
            <a:chOff x="0" y="0"/>
            <a:chExt cx="2077110" cy="347155"/>
          </a:xfrm>
          <a:solidFill>
            <a:srgbClr val="FBD1B2"/>
          </a:solidFill>
        </p:grpSpPr>
        <p:sp>
          <p:nvSpPr>
            <p:cNvPr id="3" name="Freeform 3"/>
            <p:cNvSpPr/>
            <p:nvPr/>
          </p:nvSpPr>
          <p:spPr>
            <a:xfrm>
              <a:off x="0" y="0"/>
              <a:ext cx="2077110" cy="347155"/>
            </a:xfrm>
            <a:custGeom>
              <a:avLst/>
              <a:gdLst/>
              <a:ahLst/>
              <a:cxnLst/>
              <a:rect l="l" t="t" r="r" b="b"/>
              <a:pathLst>
                <a:path w="2077110" h="347155">
                  <a:moveTo>
                    <a:pt x="24542" y="0"/>
                  </a:moveTo>
                  <a:lnTo>
                    <a:pt x="2052569" y="0"/>
                  </a:lnTo>
                  <a:cubicBezTo>
                    <a:pt x="2066123" y="0"/>
                    <a:pt x="2077110" y="10988"/>
                    <a:pt x="2077110" y="24542"/>
                  </a:cubicBezTo>
                  <a:lnTo>
                    <a:pt x="2077110" y="322613"/>
                  </a:lnTo>
                  <a:cubicBezTo>
                    <a:pt x="2077110" y="336167"/>
                    <a:pt x="2066123" y="347155"/>
                    <a:pt x="2052569" y="347155"/>
                  </a:cubicBezTo>
                  <a:lnTo>
                    <a:pt x="24542" y="347155"/>
                  </a:lnTo>
                  <a:cubicBezTo>
                    <a:pt x="10988" y="347155"/>
                    <a:pt x="0" y="336167"/>
                    <a:pt x="0" y="322613"/>
                  </a:cubicBezTo>
                  <a:lnTo>
                    <a:pt x="0" y="24542"/>
                  </a:lnTo>
                  <a:cubicBezTo>
                    <a:pt x="0" y="10988"/>
                    <a:pt x="10988" y="0"/>
                    <a:pt x="24542"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4" name="TextBox 4"/>
            <p:cNvSpPr txBox="1"/>
            <p:nvPr/>
          </p:nvSpPr>
          <p:spPr>
            <a:xfrm>
              <a:off x="0" y="-38100"/>
              <a:ext cx="2077110"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grpSp>
        <p:nvGrpSpPr>
          <p:cNvPr id="5" name="Group 5"/>
          <p:cNvGrpSpPr/>
          <p:nvPr/>
        </p:nvGrpSpPr>
        <p:grpSpPr>
          <a:xfrm>
            <a:off x="9372772" y="6811727"/>
            <a:ext cx="7886528" cy="1318103"/>
            <a:chOff x="0" y="0"/>
            <a:chExt cx="2077110" cy="347155"/>
          </a:xfrm>
          <a:solidFill>
            <a:srgbClr val="00534E"/>
          </a:solidFill>
        </p:grpSpPr>
        <p:sp>
          <p:nvSpPr>
            <p:cNvPr id="6" name="Freeform 6"/>
            <p:cNvSpPr/>
            <p:nvPr/>
          </p:nvSpPr>
          <p:spPr>
            <a:xfrm>
              <a:off x="0" y="0"/>
              <a:ext cx="2077110" cy="347155"/>
            </a:xfrm>
            <a:custGeom>
              <a:avLst/>
              <a:gdLst/>
              <a:ahLst/>
              <a:cxnLst/>
              <a:rect l="l" t="t" r="r" b="b"/>
              <a:pathLst>
                <a:path w="2077110" h="347155">
                  <a:moveTo>
                    <a:pt x="24542" y="0"/>
                  </a:moveTo>
                  <a:lnTo>
                    <a:pt x="2052569" y="0"/>
                  </a:lnTo>
                  <a:cubicBezTo>
                    <a:pt x="2066123" y="0"/>
                    <a:pt x="2077110" y="10988"/>
                    <a:pt x="2077110" y="24542"/>
                  </a:cubicBezTo>
                  <a:lnTo>
                    <a:pt x="2077110" y="322613"/>
                  </a:lnTo>
                  <a:cubicBezTo>
                    <a:pt x="2077110" y="336167"/>
                    <a:pt x="2066123" y="347155"/>
                    <a:pt x="2052569" y="347155"/>
                  </a:cubicBezTo>
                  <a:lnTo>
                    <a:pt x="24542" y="347155"/>
                  </a:lnTo>
                  <a:cubicBezTo>
                    <a:pt x="10988" y="347155"/>
                    <a:pt x="0" y="336167"/>
                    <a:pt x="0" y="322613"/>
                  </a:cubicBezTo>
                  <a:lnTo>
                    <a:pt x="0" y="24542"/>
                  </a:lnTo>
                  <a:cubicBezTo>
                    <a:pt x="0" y="10988"/>
                    <a:pt x="10988" y="0"/>
                    <a:pt x="24542"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7" name="TextBox 7"/>
            <p:cNvSpPr txBox="1"/>
            <p:nvPr/>
          </p:nvSpPr>
          <p:spPr>
            <a:xfrm>
              <a:off x="0" y="-38100"/>
              <a:ext cx="2077110"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11" name="TextBox 11"/>
          <p:cNvSpPr txBox="1"/>
          <p:nvPr/>
        </p:nvSpPr>
        <p:spPr>
          <a:xfrm>
            <a:off x="800723" y="871929"/>
            <a:ext cx="11636707" cy="3562514"/>
          </a:xfrm>
          <a:prstGeom prst="rect">
            <a:avLst/>
          </a:prstGeom>
        </p:spPr>
        <p:txBody>
          <a:bodyPr lIns="0" tIns="0" rIns="0" bIns="0" rtlCol="0" anchor="t">
            <a:spAutoFit/>
          </a:bodyPr>
          <a:lstStyle/>
          <a:p>
            <a:pPr>
              <a:lnSpc>
                <a:spcPts val="9183"/>
              </a:lnSpc>
            </a:pPr>
            <a:r>
              <a:rPr lang="en-US" sz="8503" b="1" dirty="0">
                <a:solidFill>
                  <a:srgbClr val="00534E"/>
                </a:solidFill>
                <a:latin typeface="Atkinson Hyperlegible Next" pitchFamily="2" charset="77"/>
                <a:ea typeface="Funtastic"/>
                <a:cs typeface="Funtastic"/>
                <a:sym typeface="Funtastic"/>
              </a:rPr>
              <a:t>WHAT THREATENS OUR BIODIVERSITY?</a:t>
            </a:r>
            <a:endParaRPr lang="en-US" sz="8503" dirty="0">
              <a:solidFill>
                <a:srgbClr val="F77C46"/>
              </a:solidFill>
              <a:latin typeface="Atkinson Hyperlegible Next" pitchFamily="2" charset="77"/>
              <a:ea typeface="Funtastic"/>
              <a:cs typeface="Funtastic"/>
              <a:sym typeface="Funtastic"/>
            </a:endParaRPr>
          </a:p>
          <a:p>
            <a:pPr algn="l">
              <a:lnSpc>
                <a:spcPts val="9183"/>
              </a:lnSpc>
            </a:pPr>
            <a:endParaRPr lang="en-US" sz="8503" dirty="0">
              <a:solidFill>
                <a:srgbClr val="F77C46"/>
              </a:solidFill>
              <a:latin typeface="Atkinson Hyperlegible Next" pitchFamily="2" charset="77"/>
              <a:ea typeface="Funtastic"/>
              <a:cs typeface="Funtastic"/>
              <a:sym typeface="Funtastic"/>
            </a:endParaRPr>
          </a:p>
        </p:txBody>
      </p:sp>
      <p:sp>
        <p:nvSpPr>
          <p:cNvPr id="12" name="TextBox 12"/>
          <p:cNvSpPr txBox="1"/>
          <p:nvPr/>
        </p:nvSpPr>
        <p:spPr>
          <a:xfrm>
            <a:off x="5851364" y="5184334"/>
            <a:ext cx="6585271" cy="686150"/>
          </a:xfrm>
          <a:prstGeom prst="rect">
            <a:avLst/>
          </a:prstGeom>
        </p:spPr>
        <p:txBody>
          <a:bodyPr lIns="0" tIns="0" rIns="0" bIns="0" rtlCol="0" anchor="t">
            <a:spAutoFit/>
          </a:bodyPr>
          <a:lstStyle/>
          <a:p>
            <a:pPr algn="ctr">
              <a:lnSpc>
                <a:spcPts val="5600"/>
              </a:lnSpc>
            </a:pPr>
            <a:r>
              <a:rPr lang="en-US" sz="4000" dirty="0">
                <a:solidFill>
                  <a:srgbClr val="00534E"/>
                </a:solidFill>
                <a:latin typeface="Atkinson Hyperlegible Next" pitchFamily="2" charset="77"/>
                <a:ea typeface="Poppins Bold"/>
                <a:cs typeface="Poppins Bold"/>
                <a:sym typeface="Poppins Bold"/>
              </a:rPr>
              <a:t>Habitat destruction</a:t>
            </a:r>
          </a:p>
        </p:txBody>
      </p:sp>
      <p:sp>
        <p:nvSpPr>
          <p:cNvPr id="13" name="TextBox 13"/>
          <p:cNvSpPr txBox="1"/>
          <p:nvPr/>
        </p:nvSpPr>
        <p:spPr>
          <a:xfrm>
            <a:off x="10023400" y="7026260"/>
            <a:ext cx="6585271" cy="686150"/>
          </a:xfrm>
          <a:prstGeom prst="rect">
            <a:avLst/>
          </a:prstGeom>
        </p:spPr>
        <p:txBody>
          <a:bodyPr lIns="0" tIns="0" rIns="0" bIns="0" rtlCol="0" anchor="t">
            <a:spAutoFit/>
          </a:bodyPr>
          <a:lstStyle/>
          <a:p>
            <a:pPr algn="ctr">
              <a:lnSpc>
                <a:spcPts val="5600"/>
              </a:lnSpc>
            </a:pPr>
            <a:r>
              <a:rPr lang="en-US" sz="4000" dirty="0">
                <a:solidFill>
                  <a:srgbClr val="FBD1B2"/>
                </a:solidFill>
                <a:latin typeface="Atkinson Hyperlegible Next" pitchFamily="2" charset="77"/>
                <a:ea typeface="Poppins Bold"/>
                <a:cs typeface="Poppins Bold"/>
                <a:sym typeface="Poppins Bold"/>
              </a:rPr>
              <a:t>Climate change</a:t>
            </a:r>
            <a:r>
              <a:rPr lang="en-US" sz="4000" dirty="0">
                <a:solidFill>
                  <a:srgbClr val="684836"/>
                </a:solidFill>
                <a:latin typeface="Atkinson Hyperlegible Next" pitchFamily="2" charset="77"/>
                <a:ea typeface="Poppins Bold"/>
                <a:cs typeface="Poppins Bold"/>
                <a:sym typeface="Poppins Bold"/>
              </a:rPr>
              <a:t> </a:t>
            </a:r>
          </a:p>
        </p:txBody>
      </p:sp>
      <p:grpSp>
        <p:nvGrpSpPr>
          <p:cNvPr id="15" name="Group 15"/>
          <p:cNvGrpSpPr/>
          <p:nvPr/>
        </p:nvGrpSpPr>
        <p:grpSpPr>
          <a:xfrm>
            <a:off x="1028700" y="6811727"/>
            <a:ext cx="7886528" cy="1318103"/>
            <a:chOff x="0" y="0"/>
            <a:chExt cx="2077110" cy="347155"/>
          </a:xfrm>
          <a:solidFill>
            <a:srgbClr val="99D0BA"/>
          </a:solidFill>
        </p:grpSpPr>
        <p:sp>
          <p:nvSpPr>
            <p:cNvPr id="16" name="Freeform 16"/>
            <p:cNvSpPr/>
            <p:nvPr/>
          </p:nvSpPr>
          <p:spPr>
            <a:xfrm>
              <a:off x="0" y="0"/>
              <a:ext cx="2077110" cy="347155"/>
            </a:xfrm>
            <a:custGeom>
              <a:avLst/>
              <a:gdLst/>
              <a:ahLst/>
              <a:cxnLst/>
              <a:rect l="l" t="t" r="r" b="b"/>
              <a:pathLst>
                <a:path w="2077110" h="347155">
                  <a:moveTo>
                    <a:pt x="24542" y="0"/>
                  </a:moveTo>
                  <a:lnTo>
                    <a:pt x="2052569" y="0"/>
                  </a:lnTo>
                  <a:cubicBezTo>
                    <a:pt x="2066123" y="0"/>
                    <a:pt x="2077110" y="10988"/>
                    <a:pt x="2077110" y="24542"/>
                  </a:cubicBezTo>
                  <a:lnTo>
                    <a:pt x="2077110" y="322613"/>
                  </a:lnTo>
                  <a:cubicBezTo>
                    <a:pt x="2077110" y="336167"/>
                    <a:pt x="2066123" y="347155"/>
                    <a:pt x="2052569" y="347155"/>
                  </a:cubicBezTo>
                  <a:lnTo>
                    <a:pt x="24542" y="347155"/>
                  </a:lnTo>
                  <a:cubicBezTo>
                    <a:pt x="10988" y="347155"/>
                    <a:pt x="0" y="336167"/>
                    <a:pt x="0" y="322613"/>
                  </a:cubicBezTo>
                  <a:lnTo>
                    <a:pt x="0" y="24542"/>
                  </a:lnTo>
                  <a:cubicBezTo>
                    <a:pt x="0" y="10988"/>
                    <a:pt x="10988" y="0"/>
                    <a:pt x="24542"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17" name="TextBox 17"/>
            <p:cNvSpPr txBox="1"/>
            <p:nvPr/>
          </p:nvSpPr>
          <p:spPr>
            <a:xfrm>
              <a:off x="0" y="-38100"/>
              <a:ext cx="2077110"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18" name="TextBox 18"/>
          <p:cNvSpPr txBox="1"/>
          <p:nvPr/>
        </p:nvSpPr>
        <p:spPr>
          <a:xfrm>
            <a:off x="1679328" y="7026260"/>
            <a:ext cx="6585271" cy="686150"/>
          </a:xfrm>
          <a:prstGeom prst="rect">
            <a:avLst/>
          </a:prstGeom>
        </p:spPr>
        <p:txBody>
          <a:bodyPr lIns="0" tIns="0" rIns="0" bIns="0" rtlCol="0" anchor="t">
            <a:spAutoFit/>
          </a:bodyPr>
          <a:lstStyle/>
          <a:p>
            <a:pPr algn="ctr">
              <a:lnSpc>
                <a:spcPts val="5600"/>
              </a:lnSpc>
            </a:pPr>
            <a:r>
              <a:rPr lang="en-US" sz="4000" dirty="0" err="1">
                <a:solidFill>
                  <a:srgbClr val="00534E"/>
                </a:solidFill>
                <a:latin typeface="Atkinson Hyperlegible Next" pitchFamily="2" charset="77"/>
                <a:ea typeface="Poppins Bold"/>
                <a:cs typeface="Poppins Bold"/>
                <a:sym typeface="Poppins Bold"/>
              </a:rPr>
              <a:t>Environmetal</a:t>
            </a:r>
            <a:r>
              <a:rPr lang="en-US" sz="4000" dirty="0">
                <a:solidFill>
                  <a:srgbClr val="00534E"/>
                </a:solidFill>
                <a:latin typeface="Atkinson Hyperlegible Next" pitchFamily="2" charset="77"/>
                <a:ea typeface="Poppins Bold"/>
                <a:cs typeface="Poppins Bold"/>
                <a:sym typeface="Poppins Bold"/>
              </a:rPr>
              <a:t> pollution</a:t>
            </a: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grpSp>
        <p:nvGrpSpPr>
          <p:cNvPr id="3" name="Group 3"/>
          <p:cNvGrpSpPr/>
          <p:nvPr/>
        </p:nvGrpSpPr>
        <p:grpSpPr>
          <a:xfrm>
            <a:off x="-514350" y="9935537"/>
            <a:ext cx="19624427" cy="3086100"/>
            <a:chOff x="0" y="0"/>
            <a:chExt cx="5168573" cy="812800"/>
          </a:xfrm>
        </p:grpSpPr>
        <p:sp>
          <p:nvSpPr>
            <p:cNvPr id="4" name="Freeform 4"/>
            <p:cNvSpPr/>
            <p:nvPr/>
          </p:nvSpPr>
          <p:spPr>
            <a:xfrm>
              <a:off x="0" y="0"/>
              <a:ext cx="5168573" cy="812800"/>
            </a:xfrm>
            <a:custGeom>
              <a:avLst/>
              <a:gdLst/>
              <a:ahLst/>
              <a:cxnLst/>
              <a:rect l="l" t="t" r="r" b="b"/>
              <a:pathLst>
                <a:path w="5168573" h="812800">
                  <a:moveTo>
                    <a:pt x="0" y="0"/>
                  </a:moveTo>
                  <a:lnTo>
                    <a:pt x="5168573" y="0"/>
                  </a:lnTo>
                  <a:lnTo>
                    <a:pt x="5168573" y="812800"/>
                  </a:lnTo>
                  <a:lnTo>
                    <a:pt x="0" y="812800"/>
                  </a:lnTo>
                  <a:close/>
                </a:path>
              </a:pathLst>
            </a:custGeom>
            <a:solidFill>
              <a:srgbClr val="2C3242"/>
            </a:solidFill>
          </p:spPr>
          <p:txBody>
            <a:bodyPr/>
            <a:lstStyle/>
            <a:p>
              <a:endParaRPr lang="de-DE" dirty="0">
                <a:latin typeface="Atkinson Hyperlegible Next" pitchFamily="2" charset="77"/>
              </a:endParaRPr>
            </a:p>
          </p:txBody>
        </p:sp>
        <p:sp>
          <p:nvSpPr>
            <p:cNvPr id="5" name="TextBox 5"/>
            <p:cNvSpPr txBox="1"/>
            <p:nvPr/>
          </p:nvSpPr>
          <p:spPr>
            <a:xfrm>
              <a:off x="0" y="-66675"/>
              <a:ext cx="5168573" cy="879475"/>
            </a:xfrm>
            <a:prstGeom prst="rect">
              <a:avLst/>
            </a:prstGeom>
          </p:spPr>
          <p:txBody>
            <a:bodyPr lIns="50800" tIns="50800" rIns="50800" bIns="50800" rtlCol="0" anchor="ctr"/>
            <a:lstStyle/>
            <a:p>
              <a:pPr algn="ctr">
                <a:lnSpc>
                  <a:spcPts val="2800"/>
                </a:lnSpc>
              </a:pPr>
              <a:endParaRPr dirty="0">
                <a:latin typeface="Atkinson Hyperlegible Next" pitchFamily="2" charset="77"/>
              </a:endParaRPr>
            </a:p>
          </p:txBody>
        </p:sp>
      </p:grpSp>
      <p:sp>
        <p:nvSpPr>
          <p:cNvPr id="6" name="Freeform 6"/>
          <p:cNvSpPr/>
          <p:nvPr/>
        </p:nvSpPr>
        <p:spPr>
          <a:xfrm flipH="1">
            <a:off x="-175207" y="4765624"/>
            <a:ext cx="5765644" cy="5608399"/>
          </a:xfrm>
          <a:custGeom>
            <a:avLst/>
            <a:gdLst/>
            <a:ahLst/>
            <a:cxnLst/>
            <a:rect l="l" t="t" r="r" b="b"/>
            <a:pathLst>
              <a:path w="5765644" h="5608399">
                <a:moveTo>
                  <a:pt x="5765644" y="0"/>
                </a:moveTo>
                <a:lnTo>
                  <a:pt x="0" y="0"/>
                </a:lnTo>
                <a:lnTo>
                  <a:pt x="0" y="5608399"/>
                </a:lnTo>
                <a:lnTo>
                  <a:pt x="5765644" y="5608399"/>
                </a:lnTo>
                <a:lnTo>
                  <a:pt x="5765644"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grpSp>
        <p:nvGrpSpPr>
          <p:cNvPr id="13" name="Group 13"/>
          <p:cNvGrpSpPr/>
          <p:nvPr/>
        </p:nvGrpSpPr>
        <p:grpSpPr>
          <a:xfrm>
            <a:off x="7233356" y="6168366"/>
            <a:ext cx="3489579" cy="907892"/>
            <a:chOff x="0" y="3704148"/>
            <a:chExt cx="4652772" cy="1210523"/>
          </a:xfrm>
        </p:grpSpPr>
        <p:grpSp>
          <p:nvGrpSpPr>
            <p:cNvPr id="14" name="Group 14"/>
            <p:cNvGrpSpPr/>
            <p:nvPr/>
          </p:nvGrpSpPr>
          <p:grpSpPr>
            <a:xfrm>
              <a:off x="0" y="3704148"/>
              <a:ext cx="4652772" cy="1210523"/>
              <a:chOff x="0" y="0"/>
              <a:chExt cx="4777518" cy="1242979"/>
            </a:xfrm>
          </p:grpSpPr>
          <p:sp>
            <p:nvSpPr>
              <p:cNvPr id="15" name="Freeform 15"/>
              <p:cNvSpPr/>
              <p:nvPr/>
            </p:nvSpPr>
            <p:spPr>
              <a:xfrm>
                <a:off x="0" y="0"/>
                <a:ext cx="4777518" cy="1242979"/>
              </a:xfrm>
              <a:custGeom>
                <a:avLst/>
                <a:gdLst/>
                <a:ahLst/>
                <a:cxnLst/>
                <a:rect l="l" t="t" r="r" b="b"/>
                <a:pathLst>
                  <a:path w="4777518" h="1242979">
                    <a:moveTo>
                      <a:pt x="0" y="0"/>
                    </a:moveTo>
                    <a:lnTo>
                      <a:pt x="4777518" y="0"/>
                    </a:lnTo>
                    <a:lnTo>
                      <a:pt x="4777518" y="1242979"/>
                    </a:lnTo>
                    <a:lnTo>
                      <a:pt x="0" y="1242979"/>
                    </a:lnTo>
                    <a:close/>
                  </a:path>
                </a:pathLst>
              </a:custGeom>
              <a:solidFill>
                <a:srgbClr val="124076"/>
              </a:solidFill>
            </p:spPr>
            <p:txBody>
              <a:bodyPr/>
              <a:lstStyle/>
              <a:p>
                <a:endParaRPr lang="de-DE" dirty="0">
                  <a:latin typeface="Atkinson Hyperlegible Next" pitchFamily="2" charset="77"/>
                </a:endParaRPr>
              </a:p>
            </p:txBody>
          </p:sp>
          <p:sp>
            <p:nvSpPr>
              <p:cNvPr id="16" name="TextBox 16"/>
              <p:cNvSpPr txBox="1"/>
              <p:nvPr/>
            </p:nvSpPr>
            <p:spPr>
              <a:xfrm>
                <a:off x="0" y="-66675"/>
                <a:ext cx="4777518" cy="1309654"/>
              </a:xfrm>
              <a:prstGeom prst="rect">
                <a:avLst/>
              </a:prstGeom>
            </p:spPr>
            <p:txBody>
              <a:bodyPr lIns="50800" tIns="50800" rIns="50800" bIns="50800" rtlCol="0" anchor="ctr"/>
              <a:lstStyle/>
              <a:p>
                <a:pPr algn="ctr">
                  <a:lnSpc>
                    <a:spcPts val="2800"/>
                  </a:lnSpc>
                </a:pPr>
                <a:endParaRPr dirty="0">
                  <a:latin typeface="Atkinson Hyperlegible Next" pitchFamily="2" charset="77"/>
                </a:endParaRPr>
              </a:p>
            </p:txBody>
          </p:sp>
        </p:grpSp>
        <p:sp>
          <p:nvSpPr>
            <p:cNvPr id="19" name="TextBox 19"/>
            <p:cNvSpPr txBox="1"/>
            <p:nvPr/>
          </p:nvSpPr>
          <p:spPr>
            <a:xfrm>
              <a:off x="173900" y="4056517"/>
              <a:ext cx="4304972" cy="519887"/>
            </a:xfrm>
            <a:prstGeom prst="rect">
              <a:avLst/>
            </a:prstGeom>
          </p:spPr>
          <p:txBody>
            <a:bodyPr lIns="0" tIns="0" rIns="0" bIns="0" rtlCol="0" anchor="t">
              <a:spAutoFit/>
            </a:bodyPr>
            <a:lstStyle/>
            <a:p>
              <a:pPr algn="ctr">
                <a:lnSpc>
                  <a:spcPts val="2812"/>
                </a:lnSpc>
              </a:pPr>
              <a:r>
                <a:rPr lang="en-US" sz="3270" dirty="0">
                  <a:solidFill>
                    <a:srgbClr val="FFFFFF"/>
                  </a:solidFill>
                  <a:latin typeface="Atkinson Hyperlegible Next" pitchFamily="2" charset="77"/>
                  <a:ea typeface="Poppins"/>
                  <a:cs typeface="Poppins"/>
                  <a:sym typeface="Poppins"/>
                </a:rPr>
                <a:t>Extreme weather</a:t>
              </a:r>
            </a:p>
          </p:txBody>
        </p:sp>
      </p:grpSp>
      <p:sp>
        <p:nvSpPr>
          <p:cNvPr id="20" name="TextBox 20"/>
          <p:cNvSpPr txBox="1"/>
          <p:nvPr/>
        </p:nvSpPr>
        <p:spPr>
          <a:xfrm>
            <a:off x="1028700" y="1061406"/>
            <a:ext cx="11962970" cy="1015663"/>
          </a:xfrm>
          <a:prstGeom prst="rect">
            <a:avLst/>
          </a:prstGeom>
        </p:spPr>
        <p:txBody>
          <a:bodyPr lIns="0" tIns="0" rIns="0" bIns="0" rtlCol="0" anchor="t">
            <a:spAutoFit/>
          </a:bodyPr>
          <a:lstStyle/>
          <a:p>
            <a:pPr algn="l">
              <a:lnSpc>
                <a:spcPts val="7309"/>
              </a:lnSpc>
            </a:pPr>
            <a:r>
              <a:rPr lang="en-US" sz="8499" b="1" dirty="0">
                <a:solidFill>
                  <a:srgbClr val="FBD1B2"/>
                </a:solidFill>
                <a:latin typeface="Atkinson Hyperlegible Next" pitchFamily="2" charset="77"/>
                <a:ea typeface="Funtastic"/>
                <a:cs typeface="Funtastic"/>
                <a:sym typeface="Funtastic"/>
              </a:rPr>
              <a:t>Climate Change</a:t>
            </a:r>
          </a:p>
        </p:txBody>
      </p:sp>
      <p:grpSp>
        <p:nvGrpSpPr>
          <p:cNvPr id="21" name="Group 21"/>
          <p:cNvGrpSpPr/>
          <p:nvPr/>
        </p:nvGrpSpPr>
        <p:grpSpPr>
          <a:xfrm>
            <a:off x="11573401" y="6168365"/>
            <a:ext cx="3489579" cy="907892"/>
            <a:chOff x="0" y="4642525"/>
            <a:chExt cx="4652772" cy="1210523"/>
          </a:xfrm>
        </p:grpSpPr>
        <p:grpSp>
          <p:nvGrpSpPr>
            <p:cNvPr id="22" name="Group 22"/>
            <p:cNvGrpSpPr/>
            <p:nvPr/>
          </p:nvGrpSpPr>
          <p:grpSpPr>
            <a:xfrm>
              <a:off x="0" y="4642525"/>
              <a:ext cx="4652772" cy="1210523"/>
              <a:chOff x="0" y="0"/>
              <a:chExt cx="4777518" cy="1242979"/>
            </a:xfrm>
          </p:grpSpPr>
          <p:sp>
            <p:nvSpPr>
              <p:cNvPr id="23" name="Freeform 23"/>
              <p:cNvSpPr/>
              <p:nvPr/>
            </p:nvSpPr>
            <p:spPr>
              <a:xfrm>
                <a:off x="0" y="0"/>
                <a:ext cx="4777518" cy="1242979"/>
              </a:xfrm>
              <a:custGeom>
                <a:avLst/>
                <a:gdLst/>
                <a:ahLst/>
                <a:cxnLst/>
                <a:rect l="l" t="t" r="r" b="b"/>
                <a:pathLst>
                  <a:path w="4777518" h="1242979">
                    <a:moveTo>
                      <a:pt x="0" y="0"/>
                    </a:moveTo>
                    <a:lnTo>
                      <a:pt x="4777518" y="0"/>
                    </a:lnTo>
                    <a:lnTo>
                      <a:pt x="4777518" y="1242979"/>
                    </a:lnTo>
                    <a:lnTo>
                      <a:pt x="0" y="1242979"/>
                    </a:lnTo>
                    <a:close/>
                  </a:path>
                </a:pathLst>
              </a:custGeom>
              <a:solidFill>
                <a:srgbClr val="124076"/>
              </a:solidFill>
            </p:spPr>
            <p:txBody>
              <a:bodyPr/>
              <a:lstStyle/>
              <a:p>
                <a:endParaRPr lang="de-DE" dirty="0">
                  <a:latin typeface="Atkinson Hyperlegible Next" pitchFamily="2" charset="77"/>
                </a:endParaRPr>
              </a:p>
            </p:txBody>
          </p:sp>
          <p:sp>
            <p:nvSpPr>
              <p:cNvPr id="24" name="TextBox 24"/>
              <p:cNvSpPr txBox="1"/>
              <p:nvPr/>
            </p:nvSpPr>
            <p:spPr>
              <a:xfrm>
                <a:off x="0" y="-66675"/>
                <a:ext cx="4777518" cy="1309654"/>
              </a:xfrm>
              <a:prstGeom prst="rect">
                <a:avLst/>
              </a:prstGeom>
            </p:spPr>
            <p:txBody>
              <a:bodyPr lIns="50800" tIns="50800" rIns="50800" bIns="50800" rtlCol="0" anchor="ctr"/>
              <a:lstStyle/>
              <a:p>
                <a:pPr algn="ctr">
                  <a:lnSpc>
                    <a:spcPts val="2800"/>
                  </a:lnSpc>
                </a:pPr>
                <a:endParaRPr dirty="0">
                  <a:latin typeface="Atkinson Hyperlegible Next" pitchFamily="2" charset="77"/>
                </a:endParaRPr>
              </a:p>
            </p:txBody>
          </p:sp>
        </p:grpSp>
        <p:sp>
          <p:nvSpPr>
            <p:cNvPr id="26" name="TextBox 26"/>
            <p:cNvSpPr txBox="1"/>
            <p:nvPr/>
          </p:nvSpPr>
          <p:spPr>
            <a:xfrm>
              <a:off x="173900" y="5047521"/>
              <a:ext cx="4304972" cy="463717"/>
            </a:xfrm>
            <a:prstGeom prst="rect">
              <a:avLst/>
            </a:prstGeom>
          </p:spPr>
          <p:txBody>
            <a:bodyPr lIns="0" tIns="0" rIns="0" bIns="0" rtlCol="0" anchor="t">
              <a:spAutoFit/>
            </a:bodyPr>
            <a:lstStyle/>
            <a:p>
              <a:pPr algn="ctr">
                <a:lnSpc>
                  <a:spcPts val="2468"/>
                </a:lnSpc>
              </a:pPr>
              <a:r>
                <a:rPr lang="en-US" sz="2870" dirty="0">
                  <a:solidFill>
                    <a:srgbClr val="FFFFFF"/>
                  </a:solidFill>
                  <a:latin typeface="Atkinson Hyperlegible Next" pitchFamily="2" charset="77"/>
                  <a:ea typeface="Poppins"/>
                  <a:cs typeface="Poppins"/>
                  <a:sym typeface="Poppins"/>
                </a:rPr>
                <a:t>Changes to habitats</a:t>
              </a:r>
            </a:p>
          </p:txBody>
        </p:sp>
      </p:grpSp>
      <p:pic>
        <p:nvPicPr>
          <p:cNvPr id="7" name="Grafik 6" descr="Wolke mit Blitz und Regen mit einfarbiger Füllung">
            <a:extLst>
              <a:ext uri="{FF2B5EF4-FFF2-40B4-BE49-F238E27FC236}">
                <a16:creationId xmlns:a16="http://schemas.microsoft.com/office/drawing/2014/main" id="{3FB461D5-EA99-C1B0-5FE7-BC3D4F85B0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44676" y="3197985"/>
            <a:ext cx="3135277" cy="3135277"/>
          </a:xfrm>
          <a:prstGeom prst="rect">
            <a:avLst/>
          </a:prstGeom>
        </p:spPr>
      </p:pic>
      <p:pic>
        <p:nvPicPr>
          <p:cNvPr id="11" name="Grafik 10" descr="Medizin Silhouette">
            <a:extLst>
              <a:ext uri="{FF2B5EF4-FFF2-40B4-BE49-F238E27FC236}">
                <a16:creationId xmlns:a16="http://schemas.microsoft.com/office/drawing/2014/main" id="{D5B20B38-F5CD-BCDD-88FB-B288B6014CE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679494" y="3439915"/>
            <a:ext cx="2036135" cy="2036135"/>
          </a:xfrm>
          <a:prstGeom prst="rect">
            <a:avLst/>
          </a:prstGeom>
        </p:spPr>
      </p:pic>
      <p:pic>
        <p:nvPicPr>
          <p:cNvPr id="29" name="Grafik 28" descr="Windig mit einfarbiger Füllung">
            <a:extLst>
              <a:ext uri="{FF2B5EF4-FFF2-40B4-BE49-F238E27FC236}">
                <a16:creationId xmlns:a16="http://schemas.microsoft.com/office/drawing/2014/main" id="{1678BEDC-0BF3-516B-3B82-502BF39C897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252064" y="4915991"/>
            <a:ext cx="1456618" cy="1456618"/>
          </a:xfrm>
          <a:prstGeom prst="rect">
            <a:avLst/>
          </a:prstGeom>
        </p:spPr>
      </p:pic>
      <p:pic>
        <p:nvPicPr>
          <p:cNvPr id="31" name="Grafik 30" descr="Welkender Baum mit einfarbiger Füllung">
            <a:extLst>
              <a:ext uri="{FF2B5EF4-FFF2-40B4-BE49-F238E27FC236}">
                <a16:creationId xmlns:a16="http://schemas.microsoft.com/office/drawing/2014/main" id="{F82375C6-9912-266A-EEEB-98846ACAA6A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915435" y="3466363"/>
            <a:ext cx="2682969" cy="2682969"/>
          </a:xfrm>
          <a:prstGeom prst="rect">
            <a:avLst/>
          </a:prstGeom>
        </p:spPr>
      </p:pic>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0F1E3"/>
        </a:solidFill>
        <a:effectLst/>
      </p:bgPr>
    </p:bg>
    <p:spTree>
      <p:nvGrpSpPr>
        <p:cNvPr id="1" name=""/>
        <p:cNvGrpSpPr/>
        <p:nvPr/>
      </p:nvGrpSpPr>
      <p:grpSpPr>
        <a:xfrm>
          <a:off x="0" y="0"/>
          <a:ext cx="0" cy="0"/>
          <a:chOff x="0" y="0"/>
          <a:chExt cx="0" cy="0"/>
        </a:xfrm>
      </p:grpSpPr>
      <p:sp>
        <p:nvSpPr>
          <p:cNvPr id="9" name="TextBox 9"/>
          <p:cNvSpPr txBox="1"/>
          <p:nvPr/>
        </p:nvSpPr>
        <p:spPr>
          <a:xfrm>
            <a:off x="2904646" y="971550"/>
            <a:ext cx="8297181" cy="2382768"/>
          </a:xfrm>
          <a:prstGeom prst="rect">
            <a:avLst/>
          </a:prstGeom>
        </p:spPr>
        <p:txBody>
          <a:bodyPr lIns="0" tIns="0" rIns="0" bIns="0" rtlCol="0" anchor="t">
            <a:spAutoFit/>
          </a:bodyPr>
          <a:lstStyle/>
          <a:p>
            <a:pPr>
              <a:lnSpc>
                <a:spcPts val="9183"/>
              </a:lnSpc>
            </a:pPr>
            <a:r>
              <a:rPr lang="en-US" sz="8503" b="1" dirty="0">
                <a:solidFill>
                  <a:srgbClr val="E26A53"/>
                </a:solidFill>
                <a:latin typeface="Atkinson Hyperlegible Next" pitchFamily="2" charset="77"/>
                <a:ea typeface="Funtastic"/>
                <a:cs typeface="Funtastic"/>
                <a:sym typeface="Funtastic"/>
              </a:rPr>
              <a:t>WHAT CAN WE DO?</a:t>
            </a:r>
          </a:p>
        </p:txBody>
      </p:sp>
      <p:grpSp>
        <p:nvGrpSpPr>
          <p:cNvPr id="10" name="Group 10"/>
          <p:cNvGrpSpPr/>
          <p:nvPr/>
        </p:nvGrpSpPr>
        <p:grpSpPr>
          <a:xfrm>
            <a:off x="4420247" y="3614073"/>
            <a:ext cx="6781580" cy="921798"/>
            <a:chOff x="0" y="0"/>
            <a:chExt cx="9042106" cy="1229064"/>
          </a:xfrm>
        </p:grpSpPr>
        <p:grpSp>
          <p:nvGrpSpPr>
            <p:cNvPr id="11" name="Group 11"/>
            <p:cNvGrpSpPr/>
            <p:nvPr/>
          </p:nvGrpSpPr>
          <p:grpSpPr>
            <a:xfrm>
              <a:off x="0" y="0"/>
              <a:ext cx="9042106" cy="1229064"/>
              <a:chOff x="0" y="0"/>
              <a:chExt cx="2553983" cy="347155"/>
            </a:xfrm>
          </p:grpSpPr>
          <p:sp>
            <p:nvSpPr>
              <p:cNvPr id="12" name="Freeform 12"/>
              <p:cNvSpPr/>
              <p:nvPr/>
            </p:nvSpPr>
            <p:spPr>
              <a:xfrm>
                <a:off x="0" y="0"/>
                <a:ext cx="2553983" cy="347155"/>
              </a:xfrm>
              <a:custGeom>
                <a:avLst/>
                <a:gdLst/>
                <a:ahLst/>
                <a:cxnLst/>
                <a:rect l="l" t="t" r="r" b="b"/>
                <a:pathLst>
                  <a:path w="2553983" h="347155">
                    <a:moveTo>
                      <a:pt x="28540" y="0"/>
                    </a:moveTo>
                    <a:lnTo>
                      <a:pt x="2525442" y="0"/>
                    </a:lnTo>
                    <a:cubicBezTo>
                      <a:pt x="2541205" y="0"/>
                      <a:pt x="2553983" y="12778"/>
                      <a:pt x="2553983" y="28540"/>
                    </a:cubicBezTo>
                    <a:lnTo>
                      <a:pt x="2553983" y="318614"/>
                    </a:lnTo>
                    <a:cubicBezTo>
                      <a:pt x="2553983" y="334377"/>
                      <a:pt x="2541205" y="347155"/>
                      <a:pt x="2525442" y="347155"/>
                    </a:cubicBezTo>
                    <a:lnTo>
                      <a:pt x="28540" y="347155"/>
                    </a:lnTo>
                    <a:cubicBezTo>
                      <a:pt x="12778" y="347155"/>
                      <a:pt x="0" y="334377"/>
                      <a:pt x="0" y="318614"/>
                    </a:cubicBezTo>
                    <a:lnTo>
                      <a:pt x="0" y="28540"/>
                    </a:lnTo>
                    <a:cubicBezTo>
                      <a:pt x="0" y="12778"/>
                      <a:pt x="12778" y="0"/>
                      <a:pt x="28540" y="0"/>
                    </a:cubicBezTo>
                    <a:close/>
                  </a:path>
                </a:pathLst>
              </a:custGeom>
              <a:solidFill>
                <a:srgbClr val="99D0BA"/>
              </a:solidFill>
              <a:ln w="19050" cap="rnd">
                <a:solidFill>
                  <a:srgbClr val="684836"/>
                </a:solidFill>
                <a:prstDash val="solid"/>
                <a:round/>
              </a:ln>
            </p:spPr>
            <p:txBody>
              <a:bodyPr/>
              <a:lstStyle/>
              <a:p>
                <a:endParaRPr lang="de-DE" dirty="0">
                  <a:latin typeface="Atkinson Hyperlegible Next" pitchFamily="2" charset="77"/>
                </a:endParaRPr>
              </a:p>
            </p:txBody>
          </p:sp>
          <p:sp>
            <p:nvSpPr>
              <p:cNvPr id="13" name="TextBox 13"/>
              <p:cNvSpPr txBox="1"/>
              <p:nvPr/>
            </p:nvSpPr>
            <p:spPr>
              <a:xfrm>
                <a:off x="0" y="-38100"/>
                <a:ext cx="2553983" cy="385255"/>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14" name="TextBox 14"/>
            <p:cNvSpPr txBox="1"/>
            <p:nvPr/>
          </p:nvSpPr>
          <p:spPr>
            <a:xfrm>
              <a:off x="0" y="247557"/>
              <a:ext cx="9042106" cy="648225"/>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Allow uncontrolled plant growth</a:t>
              </a:r>
            </a:p>
          </p:txBody>
        </p:sp>
      </p:grpSp>
      <p:grpSp>
        <p:nvGrpSpPr>
          <p:cNvPr id="15" name="Group 15"/>
          <p:cNvGrpSpPr/>
          <p:nvPr/>
        </p:nvGrpSpPr>
        <p:grpSpPr>
          <a:xfrm>
            <a:off x="4420247" y="4682601"/>
            <a:ext cx="6781580" cy="921798"/>
            <a:chOff x="0" y="0"/>
            <a:chExt cx="9042106" cy="1229064"/>
          </a:xfrm>
        </p:grpSpPr>
        <p:grpSp>
          <p:nvGrpSpPr>
            <p:cNvPr id="16" name="Group 16"/>
            <p:cNvGrpSpPr/>
            <p:nvPr/>
          </p:nvGrpSpPr>
          <p:grpSpPr>
            <a:xfrm>
              <a:off x="0" y="0"/>
              <a:ext cx="9042106" cy="1229064"/>
              <a:chOff x="0" y="0"/>
              <a:chExt cx="2553983" cy="347155"/>
            </a:xfrm>
          </p:grpSpPr>
          <p:sp>
            <p:nvSpPr>
              <p:cNvPr id="17" name="Freeform 17"/>
              <p:cNvSpPr/>
              <p:nvPr/>
            </p:nvSpPr>
            <p:spPr>
              <a:xfrm>
                <a:off x="0" y="0"/>
                <a:ext cx="2553983" cy="347155"/>
              </a:xfrm>
              <a:custGeom>
                <a:avLst/>
                <a:gdLst/>
                <a:ahLst/>
                <a:cxnLst/>
                <a:rect l="l" t="t" r="r" b="b"/>
                <a:pathLst>
                  <a:path w="2553983" h="347155">
                    <a:moveTo>
                      <a:pt x="28540" y="0"/>
                    </a:moveTo>
                    <a:lnTo>
                      <a:pt x="2525442" y="0"/>
                    </a:lnTo>
                    <a:cubicBezTo>
                      <a:pt x="2541205" y="0"/>
                      <a:pt x="2553983" y="12778"/>
                      <a:pt x="2553983" y="28540"/>
                    </a:cubicBezTo>
                    <a:lnTo>
                      <a:pt x="2553983" y="318614"/>
                    </a:lnTo>
                    <a:cubicBezTo>
                      <a:pt x="2553983" y="334377"/>
                      <a:pt x="2541205" y="347155"/>
                      <a:pt x="2525442" y="347155"/>
                    </a:cubicBezTo>
                    <a:lnTo>
                      <a:pt x="28540" y="347155"/>
                    </a:lnTo>
                    <a:cubicBezTo>
                      <a:pt x="12778" y="347155"/>
                      <a:pt x="0" y="334377"/>
                      <a:pt x="0" y="318614"/>
                    </a:cubicBezTo>
                    <a:lnTo>
                      <a:pt x="0" y="28540"/>
                    </a:lnTo>
                    <a:cubicBezTo>
                      <a:pt x="0" y="12778"/>
                      <a:pt x="12778" y="0"/>
                      <a:pt x="28540" y="0"/>
                    </a:cubicBezTo>
                    <a:close/>
                  </a:path>
                </a:pathLst>
              </a:custGeom>
              <a:solidFill>
                <a:srgbClr val="99D0BA"/>
              </a:solidFill>
              <a:ln w="19050" cap="rnd">
                <a:solidFill>
                  <a:srgbClr val="684836"/>
                </a:solidFill>
                <a:prstDash val="solid"/>
                <a:round/>
              </a:ln>
            </p:spPr>
            <p:txBody>
              <a:bodyPr/>
              <a:lstStyle/>
              <a:p>
                <a:endParaRPr lang="de-DE" dirty="0">
                  <a:latin typeface="Atkinson Hyperlegible Next" pitchFamily="2" charset="77"/>
                </a:endParaRPr>
              </a:p>
            </p:txBody>
          </p:sp>
          <p:sp>
            <p:nvSpPr>
              <p:cNvPr id="18" name="TextBox 18"/>
              <p:cNvSpPr txBox="1"/>
              <p:nvPr/>
            </p:nvSpPr>
            <p:spPr>
              <a:xfrm>
                <a:off x="0" y="-38100"/>
                <a:ext cx="2553983" cy="385255"/>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19" name="TextBox 19"/>
            <p:cNvSpPr txBox="1"/>
            <p:nvPr/>
          </p:nvSpPr>
          <p:spPr>
            <a:xfrm>
              <a:off x="0" y="247557"/>
              <a:ext cx="9042106" cy="648225"/>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Designing gardens that are close to nature</a:t>
              </a:r>
            </a:p>
          </p:txBody>
        </p:sp>
      </p:grpSp>
      <p:grpSp>
        <p:nvGrpSpPr>
          <p:cNvPr id="20" name="Group 20"/>
          <p:cNvGrpSpPr/>
          <p:nvPr/>
        </p:nvGrpSpPr>
        <p:grpSpPr>
          <a:xfrm>
            <a:off x="4420247" y="6811948"/>
            <a:ext cx="6781580" cy="921798"/>
            <a:chOff x="0" y="0"/>
            <a:chExt cx="9042106" cy="1229064"/>
          </a:xfrm>
        </p:grpSpPr>
        <p:grpSp>
          <p:nvGrpSpPr>
            <p:cNvPr id="21" name="Group 21"/>
            <p:cNvGrpSpPr/>
            <p:nvPr/>
          </p:nvGrpSpPr>
          <p:grpSpPr>
            <a:xfrm>
              <a:off x="0" y="0"/>
              <a:ext cx="9042106" cy="1229064"/>
              <a:chOff x="0" y="0"/>
              <a:chExt cx="2553983" cy="347155"/>
            </a:xfrm>
          </p:grpSpPr>
          <p:sp>
            <p:nvSpPr>
              <p:cNvPr id="22" name="Freeform 22"/>
              <p:cNvSpPr/>
              <p:nvPr/>
            </p:nvSpPr>
            <p:spPr>
              <a:xfrm>
                <a:off x="0" y="0"/>
                <a:ext cx="2553983" cy="347155"/>
              </a:xfrm>
              <a:custGeom>
                <a:avLst/>
                <a:gdLst/>
                <a:ahLst/>
                <a:cxnLst/>
                <a:rect l="l" t="t" r="r" b="b"/>
                <a:pathLst>
                  <a:path w="2553983" h="347155">
                    <a:moveTo>
                      <a:pt x="28540" y="0"/>
                    </a:moveTo>
                    <a:lnTo>
                      <a:pt x="2525442" y="0"/>
                    </a:lnTo>
                    <a:cubicBezTo>
                      <a:pt x="2541205" y="0"/>
                      <a:pt x="2553983" y="12778"/>
                      <a:pt x="2553983" y="28540"/>
                    </a:cubicBezTo>
                    <a:lnTo>
                      <a:pt x="2553983" y="318614"/>
                    </a:lnTo>
                    <a:cubicBezTo>
                      <a:pt x="2553983" y="334377"/>
                      <a:pt x="2541205" y="347155"/>
                      <a:pt x="2525442" y="347155"/>
                    </a:cubicBezTo>
                    <a:lnTo>
                      <a:pt x="28540" y="347155"/>
                    </a:lnTo>
                    <a:cubicBezTo>
                      <a:pt x="12778" y="347155"/>
                      <a:pt x="0" y="334377"/>
                      <a:pt x="0" y="318614"/>
                    </a:cubicBezTo>
                    <a:lnTo>
                      <a:pt x="0" y="28540"/>
                    </a:lnTo>
                    <a:cubicBezTo>
                      <a:pt x="0" y="12778"/>
                      <a:pt x="12778" y="0"/>
                      <a:pt x="28540" y="0"/>
                    </a:cubicBezTo>
                    <a:close/>
                  </a:path>
                </a:pathLst>
              </a:custGeom>
              <a:solidFill>
                <a:srgbClr val="99D0BA"/>
              </a:solidFill>
              <a:ln w="19050" cap="rnd">
                <a:solidFill>
                  <a:srgbClr val="684836"/>
                </a:solidFill>
                <a:prstDash val="solid"/>
                <a:round/>
              </a:ln>
            </p:spPr>
            <p:txBody>
              <a:bodyPr/>
              <a:lstStyle/>
              <a:p>
                <a:endParaRPr lang="de-DE" dirty="0">
                  <a:latin typeface="Atkinson Hyperlegible Next" pitchFamily="2" charset="77"/>
                </a:endParaRPr>
              </a:p>
            </p:txBody>
          </p:sp>
          <p:sp>
            <p:nvSpPr>
              <p:cNvPr id="23" name="TextBox 23"/>
              <p:cNvSpPr txBox="1"/>
              <p:nvPr/>
            </p:nvSpPr>
            <p:spPr>
              <a:xfrm>
                <a:off x="0" y="-38100"/>
                <a:ext cx="2553983" cy="385255"/>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4" name="TextBox 24"/>
            <p:cNvSpPr txBox="1"/>
            <p:nvPr/>
          </p:nvSpPr>
          <p:spPr>
            <a:xfrm>
              <a:off x="0" y="247557"/>
              <a:ext cx="9042106" cy="648225"/>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Greening of roofs and facades</a:t>
              </a:r>
            </a:p>
          </p:txBody>
        </p:sp>
      </p:grpSp>
      <p:grpSp>
        <p:nvGrpSpPr>
          <p:cNvPr id="25" name="Group 25"/>
          <p:cNvGrpSpPr/>
          <p:nvPr/>
        </p:nvGrpSpPr>
        <p:grpSpPr>
          <a:xfrm>
            <a:off x="4420247" y="7870950"/>
            <a:ext cx="6781580" cy="921798"/>
            <a:chOff x="0" y="0"/>
            <a:chExt cx="9042106" cy="1229064"/>
          </a:xfrm>
        </p:grpSpPr>
        <p:grpSp>
          <p:nvGrpSpPr>
            <p:cNvPr id="26" name="Group 26"/>
            <p:cNvGrpSpPr/>
            <p:nvPr/>
          </p:nvGrpSpPr>
          <p:grpSpPr>
            <a:xfrm>
              <a:off x="0" y="0"/>
              <a:ext cx="9042106" cy="1229064"/>
              <a:chOff x="0" y="0"/>
              <a:chExt cx="2553983" cy="347155"/>
            </a:xfrm>
          </p:grpSpPr>
          <p:sp>
            <p:nvSpPr>
              <p:cNvPr id="27" name="Freeform 27"/>
              <p:cNvSpPr/>
              <p:nvPr/>
            </p:nvSpPr>
            <p:spPr>
              <a:xfrm>
                <a:off x="0" y="0"/>
                <a:ext cx="2553983" cy="347155"/>
              </a:xfrm>
              <a:custGeom>
                <a:avLst/>
                <a:gdLst/>
                <a:ahLst/>
                <a:cxnLst/>
                <a:rect l="l" t="t" r="r" b="b"/>
                <a:pathLst>
                  <a:path w="2553983" h="347155">
                    <a:moveTo>
                      <a:pt x="28540" y="0"/>
                    </a:moveTo>
                    <a:lnTo>
                      <a:pt x="2525442" y="0"/>
                    </a:lnTo>
                    <a:cubicBezTo>
                      <a:pt x="2541205" y="0"/>
                      <a:pt x="2553983" y="12778"/>
                      <a:pt x="2553983" y="28540"/>
                    </a:cubicBezTo>
                    <a:lnTo>
                      <a:pt x="2553983" y="318614"/>
                    </a:lnTo>
                    <a:cubicBezTo>
                      <a:pt x="2553983" y="334377"/>
                      <a:pt x="2541205" y="347155"/>
                      <a:pt x="2525442" y="347155"/>
                    </a:cubicBezTo>
                    <a:lnTo>
                      <a:pt x="28540" y="347155"/>
                    </a:lnTo>
                    <a:cubicBezTo>
                      <a:pt x="12778" y="347155"/>
                      <a:pt x="0" y="334377"/>
                      <a:pt x="0" y="318614"/>
                    </a:cubicBezTo>
                    <a:lnTo>
                      <a:pt x="0" y="28540"/>
                    </a:lnTo>
                    <a:cubicBezTo>
                      <a:pt x="0" y="12778"/>
                      <a:pt x="12778" y="0"/>
                      <a:pt x="28540" y="0"/>
                    </a:cubicBezTo>
                    <a:close/>
                  </a:path>
                </a:pathLst>
              </a:custGeom>
              <a:solidFill>
                <a:srgbClr val="99D0BA"/>
              </a:solidFill>
              <a:ln w="19050" cap="rnd">
                <a:solidFill>
                  <a:srgbClr val="684836"/>
                </a:solidFill>
                <a:prstDash val="solid"/>
                <a:round/>
              </a:ln>
            </p:spPr>
            <p:txBody>
              <a:bodyPr/>
              <a:lstStyle/>
              <a:p>
                <a:endParaRPr lang="de-DE" dirty="0">
                  <a:latin typeface="Atkinson Hyperlegible Next" pitchFamily="2" charset="77"/>
                </a:endParaRPr>
              </a:p>
            </p:txBody>
          </p:sp>
          <p:sp>
            <p:nvSpPr>
              <p:cNvPr id="28" name="TextBox 28"/>
              <p:cNvSpPr txBox="1"/>
              <p:nvPr/>
            </p:nvSpPr>
            <p:spPr>
              <a:xfrm>
                <a:off x="0" y="-38100"/>
                <a:ext cx="2553983" cy="385255"/>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9" name="TextBox 29"/>
            <p:cNvSpPr txBox="1"/>
            <p:nvPr/>
          </p:nvSpPr>
          <p:spPr>
            <a:xfrm>
              <a:off x="0" y="247557"/>
              <a:ext cx="9042106" cy="648225"/>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Removing surface sealing</a:t>
              </a:r>
            </a:p>
          </p:txBody>
        </p:sp>
      </p:grpSp>
      <p:sp>
        <p:nvSpPr>
          <p:cNvPr id="30" name="TextBox 30"/>
          <p:cNvSpPr txBox="1"/>
          <p:nvPr/>
        </p:nvSpPr>
        <p:spPr>
          <a:xfrm>
            <a:off x="2904646" y="204471"/>
            <a:ext cx="9950658" cy="735714"/>
          </a:xfrm>
          <a:prstGeom prst="rect">
            <a:avLst/>
          </a:prstGeom>
        </p:spPr>
        <p:txBody>
          <a:bodyPr lIns="0" tIns="0" rIns="0" bIns="0" rtlCol="0" anchor="t">
            <a:spAutoFit/>
          </a:bodyPr>
          <a:lstStyle/>
          <a:p>
            <a:pPr algn="l">
              <a:lnSpc>
                <a:spcPts val="6020"/>
              </a:lnSpc>
            </a:pPr>
            <a:r>
              <a:rPr lang="en-US" sz="4300" dirty="0" err="1">
                <a:solidFill>
                  <a:srgbClr val="00534E"/>
                </a:solidFill>
                <a:latin typeface="Atkinson Hyperlegible Next" pitchFamily="2" charset="77"/>
                <a:ea typeface="Funtastic"/>
                <a:cs typeface="Funtastic"/>
                <a:sym typeface="Funtastic"/>
              </a:rPr>
              <a:t>Biodivetsity</a:t>
            </a:r>
            <a:endParaRPr lang="en-US" sz="4300" dirty="0">
              <a:solidFill>
                <a:srgbClr val="00534E"/>
              </a:solidFill>
              <a:latin typeface="Atkinson Hyperlegible Next" pitchFamily="2" charset="77"/>
              <a:ea typeface="Funtastic"/>
              <a:cs typeface="Funtastic"/>
              <a:sym typeface="Funtastic"/>
            </a:endParaRPr>
          </a:p>
        </p:txBody>
      </p:sp>
      <p:grpSp>
        <p:nvGrpSpPr>
          <p:cNvPr id="31" name="Group 31"/>
          <p:cNvGrpSpPr/>
          <p:nvPr/>
        </p:nvGrpSpPr>
        <p:grpSpPr>
          <a:xfrm>
            <a:off x="4420247" y="5747274"/>
            <a:ext cx="6781580" cy="921798"/>
            <a:chOff x="0" y="0"/>
            <a:chExt cx="9042106" cy="1229064"/>
          </a:xfrm>
        </p:grpSpPr>
        <p:grpSp>
          <p:nvGrpSpPr>
            <p:cNvPr id="32" name="Group 32"/>
            <p:cNvGrpSpPr/>
            <p:nvPr/>
          </p:nvGrpSpPr>
          <p:grpSpPr>
            <a:xfrm>
              <a:off x="0" y="0"/>
              <a:ext cx="9042106" cy="1229064"/>
              <a:chOff x="0" y="0"/>
              <a:chExt cx="2553983" cy="347155"/>
            </a:xfrm>
          </p:grpSpPr>
          <p:sp>
            <p:nvSpPr>
              <p:cNvPr id="33" name="Freeform 33"/>
              <p:cNvSpPr/>
              <p:nvPr/>
            </p:nvSpPr>
            <p:spPr>
              <a:xfrm>
                <a:off x="0" y="0"/>
                <a:ext cx="2553983" cy="347155"/>
              </a:xfrm>
              <a:custGeom>
                <a:avLst/>
                <a:gdLst/>
                <a:ahLst/>
                <a:cxnLst/>
                <a:rect l="l" t="t" r="r" b="b"/>
                <a:pathLst>
                  <a:path w="2553983" h="347155">
                    <a:moveTo>
                      <a:pt x="28540" y="0"/>
                    </a:moveTo>
                    <a:lnTo>
                      <a:pt x="2525442" y="0"/>
                    </a:lnTo>
                    <a:cubicBezTo>
                      <a:pt x="2541205" y="0"/>
                      <a:pt x="2553983" y="12778"/>
                      <a:pt x="2553983" y="28540"/>
                    </a:cubicBezTo>
                    <a:lnTo>
                      <a:pt x="2553983" y="318614"/>
                    </a:lnTo>
                    <a:cubicBezTo>
                      <a:pt x="2553983" y="334377"/>
                      <a:pt x="2541205" y="347155"/>
                      <a:pt x="2525442" y="347155"/>
                    </a:cubicBezTo>
                    <a:lnTo>
                      <a:pt x="28540" y="347155"/>
                    </a:lnTo>
                    <a:cubicBezTo>
                      <a:pt x="12778" y="347155"/>
                      <a:pt x="0" y="334377"/>
                      <a:pt x="0" y="318614"/>
                    </a:cubicBezTo>
                    <a:lnTo>
                      <a:pt x="0" y="28540"/>
                    </a:lnTo>
                    <a:cubicBezTo>
                      <a:pt x="0" y="12778"/>
                      <a:pt x="12778" y="0"/>
                      <a:pt x="28540" y="0"/>
                    </a:cubicBezTo>
                    <a:close/>
                  </a:path>
                </a:pathLst>
              </a:custGeom>
              <a:solidFill>
                <a:srgbClr val="99D0BA"/>
              </a:solidFill>
              <a:ln w="19050" cap="rnd">
                <a:solidFill>
                  <a:srgbClr val="684836"/>
                </a:solidFill>
                <a:prstDash val="solid"/>
                <a:round/>
              </a:ln>
            </p:spPr>
            <p:txBody>
              <a:bodyPr/>
              <a:lstStyle/>
              <a:p>
                <a:endParaRPr lang="de-DE" dirty="0">
                  <a:latin typeface="Atkinson Hyperlegible Next" pitchFamily="2" charset="77"/>
                </a:endParaRPr>
              </a:p>
            </p:txBody>
          </p:sp>
          <p:sp>
            <p:nvSpPr>
              <p:cNvPr id="34" name="TextBox 34"/>
              <p:cNvSpPr txBox="1"/>
              <p:nvPr/>
            </p:nvSpPr>
            <p:spPr>
              <a:xfrm>
                <a:off x="0" y="-38100"/>
                <a:ext cx="2553983" cy="385255"/>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35" name="TextBox 35"/>
            <p:cNvSpPr txBox="1"/>
            <p:nvPr/>
          </p:nvSpPr>
          <p:spPr>
            <a:xfrm>
              <a:off x="0" y="247557"/>
              <a:ext cx="9042106" cy="648225"/>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Creating a school garden</a:t>
              </a:r>
            </a:p>
          </p:txBody>
        </p:sp>
      </p:grpSp>
      <p:pic>
        <p:nvPicPr>
          <p:cNvPr id="2" name="Grafik 1" descr="Lichter an mit einfarbiger Füllung">
            <a:extLst>
              <a:ext uri="{FF2B5EF4-FFF2-40B4-BE49-F238E27FC236}">
                <a16:creationId xmlns:a16="http://schemas.microsoft.com/office/drawing/2014/main" id="{060C59D4-3144-2718-0EBC-04A07D327A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3867753" y="5747274"/>
            <a:ext cx="3752458" cy="3752458"/>
          </a:xfrm>
          <a:prstGeom prst="rect">
            <a:avLst/>
          </a:prstGeom>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0F1E3"/>
        </a:solidFill>
        <a:effectLst/>
      </p:bgPr>
    </p:bg>
    <p:spTree>
      <p:nvGrpSpPr>
        <p:cNvPr id="1" name=""/>
        <p:cNvGrpSpPr/>
        <p:nvPr/>
      </p:nvGrpSpPr>
      <p:grpSpPr>
        <a:xfrm>
          <a:off x="0" y="0"/>
          <a:ext cx="0" cy="0"/>
          <a:chOff x="0" y="0"/>
          <a:chExt cx="0" cy="0"/>
        </a:xfrm>
      </p:grpSpPr>
      <p:sp>
        <p:nvSpPr>
          <p:cNvPr id="3" name="Freeform 3"/>
          <p:cNvSpPr/>
          <p:nvPr/>
        </p:nvSpPr>
        <p:spPr>
          <a:xfrm>
            <a:off x="-1057322" y="3265636"/>
            <a:ext cx="5401277" cy="5470907"/>
          </a:xfrm>
          <a:custGeom>
            <a:avLst/>
            <a:gdLst/>
            <a:ahLst/>
            <a:cxnLst/>
            <a:rect l="l" t="t" r="r" b="b"/>
            <a:pathLst>
              <a:path w="5401277" h="5470907">
                <a:moveTo>
                  <a:pt x="0" y="0"/>
                </a:moveTo>
                <a:lnTo>
                  <a:pt x="5401277" y="0"/>
                </a:lnTo>
                <a:lnTo>
                  <a:pt x="5401277" y="5470906"/>
                </a:lnTo>
                <a:lnTo>
                  <a:pt x="0" y="547090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4" name="Freeform 4"/>
          <p:cNvSpPr/>
          <p:nvPr/>
        </p:nvSpPr>
        <p:spPr>
          <a:xfrm>
            <a:off x="-544753" y="6806277"/>
            <a:ext cx="19913284" cy="5600611"/>
          </a:xfrm>
          <a:custGeom>
            <a:avLst/>
            <a:gdLst/>
            <a:ahLst/>
            <a:cxnLst/>
            <a:rect l="l" t="t" r="r" b="b"/>
            <a:pathLst>
              <a:path w="19913284" h="5600611">
                <a:moveTo>
                  <a:pt x="0" y="0"/>
                </a:moveTo>
                <a:lnTo>
                  <a:pt x="19913284" y="0"/>
                </a:lnTo>
                <a:lnTo>
                  <a:pt x="19913284" y="5600611"/>
                </a:lnTo>
                <a:lnTo>
                  <a:pt x="0" y="560061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de-DE" dirty="0">
              <a:latin typeface="Atkinson Hyperlegible Next" pitchFamily="2" charset="77"/>
            </a:endParaRPr>
          </a:p>
        </p:txBody>
      </p:sp>
      <p:sp>
        <p:nvSpPr>
          <p:cNvPr id="8" name="TextBox 8"/>
          <p:cNvSpPr txBox="1"/>
          <p:nvPr/>
        </p:nvSpPr>
        <p:spPr>
          <a:xfrm>
            <a:off x="3637273" y="1007503"/>
            <a:ext cx="11549839" cy="1198598"/>
          </a:xfrm>
          <a:prstGeom prst="rect">
            <a:avLst/>
          </a:prstGeom>
        </p:spPr>
        <p:txBody>
          <a:bodyPr wrap="square" lIns="0" tIns="0" rIns="0" bIns="0" rtlCol="0" anchor="t">
            <a:spAutoFit/>
          </a:bodyPr>
          <a:lstStyle/>
          <a:p>
            <a:pPr algn="ctr">
              <a:lnSpc>
                <a:spcPts val="9183"/>
              </a:lnSpc>
            </a:pPr>
            <a:r>
              <a:rPr lang="en-US" sz="8503" b="1" dirty="0">
                <a:solidFill>
                  <a:srgbClr val="E26A53"/>
                </a:solidFill>
                <a:latin typeface="Atkinson Hyperlegible Next" pitchFamily="2" charset="77"/>
                <a:ea typeface="Funtastic"/>
                <a:cs typeface="Funtastic"/>
                <a:sym typeface="Funtastic"/>
              </a:rPr>
              <a:t>INVENTORY</a:t>
            </a:r>
          </a:p>
        </p:txBody>
      </p:sp>
      <p:sp>
        <p:nvSpPr>
          <p:cNvPr id="9" name="TextBox 9"/>
          <p:cNvSpPr txBox="1"/>
          <p:nvPr/>
        </p:nvSpPr>
        <p:spPr>
          <a:xfrm>
            <a:off x="3369080" y="2148472"/>
            <a:ext cx="11549839" cy="1406347"/>
          </a:xfrm>
          <a:prstGeom prst="rect">
            <a:avLst/>
          </a:prstGeom>
        </p:spPr>
        <p:txBody>
          <a:bodyPr lIns="0" tIns="0" rIns="0" bIns="0" rtlCol="0" anchor="t">
            <a:spAutoFit/>
          </a:bodyPr>
          <a:lstStyle/>
          <a:p>
            <a:pPr algn="ctr">
              <a:lnSpc>
                <a:spcPts val="5599"/>
              </a:lnSpc>
            </a:pPr>
            <a:r>
              <a:rPr lang="en-US" sz="3999" dirty="0">
                <a:solidFill>
                  <a:srgbClr val="00534E"/>
                </a:solidFill>
                <a:latin typeface="Atkinson Hyperlegible Next" pitchFamily="2" charset="77"/>
                <a:ea typeface="Poppins Bold"/>
                <a:cs typeface="Poppins Bold"/>
                <a:sym typeface="Poppins Bold"/>
              </a:rPr>
              <a:t>What does the school grounds look like at the moment?</a:t>
            </a:r>
          </a:p>
        </p:txBody>
      </p:sp>
      <p:grpSp>
        <p:nvGrpSpPr>
          <p:cNvPr id="10" name="Group 18">
            <a:extLst>
              <a:ext uri="{FF2B5EF4-FFF2-40B4-BE49-F238E27FC236}">
                <a16:creationId xmlns:a16="http://schemas.microsoft.com/office/drawing/2014/main" id="{658E076A-36BE-11C6-CAB3-364DFF9F0840}"/>
              </a:ext>
            </a:extLst>
          </p:cNvPr>
          <p:cNvGrpSpPr/>
          <p:nvPr/>
        </p:nvGrpSpPr>
        <p:grpSpPr>
          <a:xfrm>
            <a:off x="4343955" y="7754071"/>
            <a:ext cx="10134599" cy="1955380"/>
            <a:chOff x="0" y="-164061"/>
            <a:chExt cx="10576158" cy="1658932"/>
          </a:xfrm>
        </p:grpSpPr>
        <p:sp>
          <p:nvSpPr>
            <p:cNvPr id="14" name="TextBox 21">
              <a:extLst>
                <a:ext uri="{FF2B5EF4-FFF2-40B4-BE49-F238E27FC236}">
                  <a16:creationId xmlns:a16="http://schemas.microsoft.com/office/drawing/2014/main" id="{40730325-EAA3-A602-18A1-B9BD72C2B055}"/>
                </a:ext>
              </a:extLst>
            </p:cNvPr>
            <p:cNvSpPr txBox="1"/>
            <p:nvPr/>
          </p:nvSpPr>
          <p:spPr>
            <a:xfrm>
              <a:off x="0" y="-164061"/>
              <a:ext cx="10576158" cy="1658932"/>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sp>
          <p:nvSpPr>
            <p:cNvPr id="12" name="TextBox 22">
              <a:extLst>
                <a:ext uri="{FF2B5EF4-FFF2-40B4-BE49-F238E27FC236}">
                  <a16:creationId xmlns:a16="http://schemas.microsoft.com/office/drawing/2014/main" id="{2E358E0B-4C63-3347-759E-01103EE8C3A2}"/>
                </a:ext>
              </a:extLst>
            </p:cNvPr>
            <p:cNvSpPr txBox="1"/>
            <p:nvPr/>
          </p:nvSpPr>
          <p:spPr>
            <a:xfrm>
              <a:off x="0" y="300586"/>
              <a:ext cx="10576158" cy="498133"/>
            </a:xfrm>
            <a:prstGeom prst="rect">
              <a:avLst/>
            </a:prstGeom>
          </p:spPr>
          <p:txBody>
            <a:bodyPr lIns="0" tIns="0" rIns="0" bIns="0" rtlCol="0" anchor="t">
              <a:spAutoFit/>
            </a:bodyPr>
            <a:lstStyle/>
            <a:p>
              <a:pPr algn="ctr">
                <a:lnSpc>
                  <a:spcPts val="4763"/>
                </a:lnSpc>
              </a:pPr>
              <a:endParaRPr lang="en-US" sz="3402" dirty="0">
                <a:solidFill>
                  <a:srgbClr val="684836"/>
                </a:solidFill>
                <a:latin typeface="Atkinson Hyperlegible Next" pitchFamily="2" charset="77"/>
                <a:ea typeface="Poppins Bold"/>
                <a:cs typeface="Poppins Bold"/>
                <a:sym typeface="Poppins Bold"/>
              </a:endParaRPr>
            </a:p>
          </p:txBody>
        </p:sp>
      </p:grpSp>
      <p:sp>
        <p:nvSpPr>
          <p:cNvPr id="23" name="Textfeld 22">
            <a:extLst>
              <a:ext uri="{FF2B5EF4-FFF2-40B4-BE49-F238E27FC236}">
                <a16:creationId xmlns:a16="http://schemas.microsoft.com/office/drawing/2014/main" id="{24D78C14-6498-9707-F006-A40197630E97}"/>
              </a:ext>
            </a:extLst>
          </p:cNvPr>
          <p:cNvSpPr txBox="1"/>
          <p:nvPr/>
        </p:nvSpPr>
        <p:spPr>
          <a:xfrm>
            <a:off x="6134100" y="4493835"/>
            <a:ext cx="6019800" cy="1938992"/>
          </a:xfrm>
          <a:prstGeom prst="rect">
            <a:avLst/>
          </a:prstGeom>
          <a:noFill/>
        </p:spPr>
        <p:txBody>
          <a:bodyPr wrap="square" rtlCol="0">
            <a:spAutoFit/>
          </a:bodyPr>
          <a:lstStyle/>
          <a:p>
            <a:pPr algn="ctr"/>
            <a:r>
              <a:rPr lang="de-DE" sz="4000" b="1" dirty="0">
                <a:solidFill>
                  <a:srgbClr val="E26A53"/>
                </a:solidFill>
                <a:latin typeface="Atkinson Hyperlegible Next" pitchFamily="2" charset="77"/>
              </a:rPr>
              <a:t>Write </a:t>
            </a:r>
            <a:r>
              <a:rPr lang="de-DE" sz="4000" b="1" dirty="0" err="1">
                <a:solidFill>
                  <a:srgbClr val="E26A53"/>
                </a:solidFill>
                <a:latin typeface="Atkinson Hyperlegible Next" pitchFamily="2" charset="77"/>
              </a:rPr>
              <a:t>your</a:t>
            </a:r>
            <a:r>
              <a:rPr lang="de-DE" sz="4000" b="1" dirty="0">
                <a:solidFill>
                  <a:srgbClr val="E26A53"/>
                </a:solidFill>
                <a:latin typeface="Atkinson Hyperlegible Next" pitchFamily="2" charset="77"/>
              </a:rPr>
              <a:t> </a:t>
            </a:r>
            <a:r>
              <a:rPr lang="de-DE" sz="4000" b="1" dirty="0" err="1">
                <a:solidFill>
                  <a:srgbClr val="E26A53"/>
                </a:solidFill>
                <a:latin typeface="Atkinson Hyperlegible Next" pitchFamily="2" charset="77"/>
              </a:rPr>
              <a:t>answers</a:t>
            </a:r>
            <a:r>
              <a:rPr lang="de-DE" sz="4000" b="1" dirty="0">
                <a:solidFill>
                  <a:srgbClr val="E26A53"/>
                </a:solidFill>
                <a:latin typeface="Atkinson Hyperlegible Next" pitchFamily="2" charset="77"/>
              </a:rPr>
              <a:t> on the </a:t>
            </a:r>
            <a:r>
              <a:rPr lang="de-DE" sz="4000" b="1" dirty="0" err="1">
                <a:solidFill>
                  <a:srgbClr val="E26A53"/>
                </a:solidFill>
                <a:latin typeface="Atkinson Hyperlegible Next" pitchFamily="2" charset="77"/>
              </a:rPr>
              <a:t>poster</a:t>
            </a:r>
            <a:r>
              <a:rPr lang="de-DE" sz="4000" b="1" dirty="0">
                <a:solidFill>
                  <a:srgbClr val="E26A53"/>
                </a:solidFill>
                <a:latin typeface="Atkinson Hyperlegible Next" pitchFamily="2" charset="77"/>
              </a:rPr>
              <a:t> </a:t>
            </a:r>
            <a:r>
              <a:rPr lang="de-DE" sz="4000" b="1" dirty="0" err="1">
                <a:solidFill>
                  <a:srgbClr val="E26A53"/>
                </a:solidFill>
                <a:latin typeface="Atkinson Hyperlegible Next" pitchFamily="2" charset="77"/>
              </a:rPr>
              <a:t>during</a:t>
            </a:r>
            <a:r>
              <a:rPr lang="de-DE" sz="4000" b="1" dirty="0">
                <a:solidFill>
                  <a:srgbClr val="E26A53"/>
                </a:solidFill>
                <a:latin typeface="Atkinson Hyperlegible Next" pitchFamily="2" charset="77"/>
              </a:rPr>
              <a:t> the </a:t>
            </a:r>
            <a:r>
              <a:rPr lang="de-DE" sz="4000" b="1" dirty="0" err="1">
                <a:solidFill>
                  <a:srgbClr val="E26A53"/>
                </a:solidFill>
                <a:latin typeface="Atkinson Hyperlegible Next" pitchFamily="2" charset="77"/>
              </a:rPr>
              <a:t>plenary</a:t>
            </a:r>
            <a:r>
              <a:rPr lang="de-DE" sz="4000" b="1" dirty="0">
                <a:solidFill>
                  <a:srgbClr val="E26A53"/>
                </a:solidFill>
                <a:latin typeface="Atkinson Hyperlegible Next" pitchFamily="2" charset="77"/>
              </a:rPr>
              <a:t> </a:t>
            </a:r>
            <a:r>
              <a:rPr lang="de-DE" sz="4000" b="1" dirty="0" err="1">
                <a:solidFill>
                  <a:srgbClr val="E26A53"/>
                </a:solidFill>
                <a:latin typeface="Atkinson Hyperlegible Next" pitchFamily="2" charset="77"/>
              </a:rPr>
              <a:t>session</a:t>
            </a:r>
            <a:endParaRPr lang="de-DE" sz="4000" b="1" dirty="0">
              <a:solidFill>
                <a:srgbClr val="E26A53"/>
              </a:solidFill>
              <a:latin typeface="Atkinson Hyperlegible Next" pitchFamily="2" charset="77"/>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sp>
        <p:nvSpPr>
          <p:cNvPr id="16" name="TextBox 16"/>
          <p:cNvSpPr txBox="1"/>
          <p:nvPr/>
        </p:nvSpPr>
        <p:spPr>
          <a:xfrm>
            <a:off x="1028700" y="999051"/>
            <a:ext cx="12915900" cy="4742388"/>
          </a:xfrm>
          <a:prstGeom prst="rect">
            <a:avLst/>
          </a:prstGeom>
        </p:spPr>
        <p:txBody>
          <a:bodyPr wrap="square" lIns="0" tIns="0" rIns="0" bIns="0" rtlCol="0" anchor="t">
            <a:spAutoFit/>
          </a:bodyPr>
          <a:lstStyle/>
          <a:p>
            <a:pPr>
              <a:lnSpc>
                <a:spcPts val="9183"/>
              </a:lnSpc>
            </a:pPr>
            <a:r>
              <a:rPr lang="en-US" sz="8503" b="1" dirty="0">
                <a:solidFill>
                  <a:srgbClr val="E26A53"/>
                </a:solidFill>
                <a:latin typeface="Atkinson Hyperlegible Next" pitchFamily="2" charset="77"/>
                <a:ea typeface="Funtastic"/>
                <a:cs typeface="Funtastic"/>
                <a:sym typeface="Funtastic"/>
              </a:rPr>
              <a:t>WE ARE MAPPING THE CURRENT STATE OF OUR SCHOOL GROUNDS</a:t>
            </a:r>
          </a:p>
          <a:p>
            <a:pPr algn="l">
              <a:lnSpc>
                <a:spcPts val="9183"/>
              </a:lnSpc>
            </a:pPr>
            <a:endParaRPr lang="en-US" sz="8503" b="1" dirty="0">
              <a:solidFill>
                <a:srgbClr val="E26A53"/>
              </a:solidFill>
              <a:latin typeface="Atkinson Hyperlegible Next" pitchFamily="2" charset="77"/>
              <a:ea typeface="Funtastic"/>
              <a:cs typeface="Funtastic"/>
              <a:sym typeface="Funtastic"/>
            </a:endParaRPr>
          </a:p>
        </p:txBody>
      </p:sp>
      <p:sp>
        <p:nvSpPr>
          <p:cNvPr id="17" name="TextBox 17"/>
          <p:cNvSpPr txBox="1"/>
          <p:nvPr/>
        </p:nvSpPr>
        <p:spPr>
          <a:xfrm>
            <a:off x="1028700" y="5019675"/>
            <a:ext cx="11913065" cy="3560847"/>
          </a:xfrm>
          <a:prstGeom prst="rect">
            <a:avLst/>
          </a:prstGeom>
        </p:spPr>
        <p:txBody>
          <a:bodyPr lIns="0" tIns="0" rIns="0" bIns="0" rtlCol="0" anchor="t">
            <a:spAutoFit/>
          </a:bodyPr>
          <a:lstStyle/>
          <a:p>
            <a:pPr>
              <a:lnSpc>
                <a:spcPts val="5600"/>
              </a:lnSpc>
            </a:pPr>
            <a:r>
              <a:rPr lang="en-US" sz="4000" dirty="0">
                <a:solidFill>
                  <a:srgbClr val="99D0BA"/>
                </a:solidFill>
                <a:latin typeface="Atkinson Hyperlegible Next" pitchFamily="2" charset="77"/>
                <a:ea typeface="Poppins Bold"/>
                <a:cs typeface="Poppins Bold"/>
                <a:sym typeface="Poppins Bold"/>
              </a:rPr>
              <a:t>We are recording the CURRENT SITUATION</a:t>
            </a:r>
          </a:p>
          <a:p>
            <a:pPr>
              <a:lnSpc>
                <a:spcPts val="5600"/>
              </a:lnSpc>
            </a:pPr>
            <a:r>
              <a:rPr lang="en-US" sz="4000" dirty="0">
                <a:solidFill>
                  <a:srgbClr val="99D0BA"/>
                </a:solidFill>
                <a:latin typeface="Atkinson Hyperlegible Next" pitchFamily="2" charset="77"/>
                <a:ea typeface="Poppins Bold"/>
                <a:cs typeface="Poppins Bold"/>
                <a:sym typeface="Poppins Bold"/>
              </a:rPr>
              <a:t>on a site plan</a:t>
            </a:r>
          </a:p>
          <a:p>
            <a:pPr>
              <a:lnSpc>
                <a:spcPts val="5600"/>
              </a:lnSpc>
            </a:pPr>
            <a:endParaRPr lang="en-US" sz="4000" dirty="0">
              <a:solidFill>
                <a:srgbClr val="99D0BA"/>
              </a:solidFill>
              <a:latin typeface="Atkinson Hyperlegible Next" pitchFamily="2" charset="77"/>
              <a:ea typeface="Poppins Bold"/>
              <a:cs typeface="Poppins Bold"/>
              <a:sym typeface="Poppins Bold"/>
            </a:endParaRPr>
          </a:p>
          <a:p>
            <a:pPr marL="571500" indent="-571500">
              <a:lnSpc>
                <a:spcPts val="5600"/>
              </a:lnSpc>
              <a:buFont typeface="Arial" panose="020B0604020202020204" pitchFamily="34" charset="0"/>
              <a:buChar char="•"/>
            </a:pPr>
            <a:r>
              <a:rPr lang="en-US" sz="4000" dirty="0">
                <a:solidFill>
                  <a:srgbClr val="FBD1B2"/>
                </a:solidFill>
                <a:latin typeface="Atkinson Hyperlegible Next" pitchFamily="2" charset="77"/>
                <a:ea typeface="Poppins Bold"/>
                <a:cs typeface="Poppins Bold"/>
                <a:sym typeface="Poppins Bold"/>
              </a:rPr>
              <a:t>What’s there, already?</a:t>
            </a:r>
          </a:p>
          <a:p>
            <a:pPr marL="571500" indent="-571500">
              <a:lnSpc>
                <a:spcPts val="5600"/>
              </a:lnSpc>
              <a:buFont typeface="Arial" panose="020B0604020202020204" pitchFamily="34" charset="0"/>
              <a:buChar char="•"/>
            </a:pPr>
            <a:r>
              <a:rPr lang="en-US" sz="4000" dirty="0">
                <a:solidFill>
                  <a:srgbClr val="FBD1B2"/>
                </a:solidFill>
                <a:latin typeface="Atkinson Hyperlegible Next" pitchFamily="2" charset="77"/>
                <a:ea typeface="Poppins Bold"/>
                <a:cs typeface="Poppins Bold"/>
                <a:sym typeface="Poppins Bold"/>
              </a:rPr>
              <a:t>How are these areas used?</a:t>
            </a:r>
          </a:p>
        </p:txBody>
      </p:sp>
      <p:sp>
        <p:nvSpPr>
          <p:cNvPr id="18" name="TextBox 18"/>
          <p:cNvSpPr txBox="1"/>
          <p:nvPr/>
        </p:nvSpPr>
        <p:spPr>
          <a:xfrm>
            <a:off x="1028700" y="190405"/>
            <a:ext cx="9950658" cy="735714"/>
          </a:xfrm>
          <a:prstGeom prst="rect">
            <a:avLst/>
          </a:prstGeom>
        </p:spPr>
        <p:txBody>
          <a:bodyPr lIns="0" tIns="0" rIns="0" bIns="0" rtlCol="0" anchor="t">
            <a:spAutoFit/>
          </a:bodyPr>
          <a:lstStyle/>
          <a:p>
            <a:pPr algn="l">
              <a:lnSpc>
                <a:spcPts val="6020"/>
              </a:lnSpc>
            </a:pPr>
            <a:r>
              <a:rPr lang="en-US" sz="4300" dirty="0">
                <a:solidFill>
                  <a:srgbClr val="FBD1B2"/>
                </a:solidFill>
                <a:latin typeface="Atkinson Hyperlegible Next" pitchFamily="2" charset="77"/>
                <a:ea typeface="Funtastic"/>
                <a:cs typeface="Funtastic"/>
                <a:sym typeface="Funtastic"/>
              </a:rPr>
              <a:t>Inventory</a:t>
            </a:r>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9D0BA"/>
        </a:solidFill>
        <a:effectLst/>
      </p:bgPr>
    </p:bg>
    <p:spTree>
      <p:nvGrpSpPr>
        <p:cNvPr id="1" name=""/>
        <p:cNvGrpSpPr/>
        <p:nvPr/>
      </p:nvGrpSpPr>
      <p:grpSpPr>
        <a:xfrm>
          <a:off x="0" y="0"/>
          <a:ext cx="0" cy="0"/>
          <a:chOff x="0" y="0"/>
          <a:chExt cx="0" cy="0"/>
        </a:xfrm>
      </p:grpSpPr>
      <p:sp>
        <p:nvSpPr>
          <p:cNvPr id="16" name="TextBox 16"/>
          <p:cNvSpPr txBox="1"/>
          <p:nvPr/>
        </p:nvSpPr>
        <p:spPr>
          <a:xfrm>
            <a:off x="1028700" y="999051"/>
            <a:ext cx="14973300" cy="1202958"/>
          </a:xfrm>
          <a:prstGeom prst="rect">
            <a:avLst/>
          </a:prstGeom>
        </p:spPr>
        <p:txBody>
          <a:bodyPr wrap="square" lIns="0" tIns="0" rIns="0" bIns="0" rtlCol="0" anchor="t">
            <a:spAutoFit/>
          </a:bodyPr>
          <a:lstStyle/>
          <a:p>
            <a:pPr algn="l">
              <a:lnSpc>
                <a:spcPts val="9183"/>
              </a:lnSpc>
            </a:pPr>
            <a:r>
              <a:rPr lang="en-US" sz="8503" b="1" dirty="0">
                <a:solidFill>
                  <a:srgbClr val="E26A53"/>
                </a:solidFill>
                <a:latin typeface="Atkinson Hyperlegible Next" pitchFamily="2" charset="77"/>
                <a:ea typeface="Funtastic"/>
                <a:cs typeface="Funtastic"/>
                <a:sym typeface="Funtastic"/>
              </a:rPr>
              <a:t>Mapping: SCHOOL GROUNDS</a:t>
            </a:r>
          </a:p>
        </p:txBody>
      </p:sp>
      <p:sp>
        <p:nvSpPr>
          <p:cNvPr id="17" name="TextBox 17"/>
          <p:cNvSpPr txBox="1"/>
          <p:nvPr/>
        </p:nvSpPr>
        <p:spPr>
          <a:xfrm>
            <a:off x="1028700" y="190405"/>
            <a:ext cx="9950658" cy="735714"/>
          </a:xfrm>
          <a:prstGeom prst="rect">
            <a:avLst/>
          </a:prstGeom>
        </p:spPr>
        <p:txBody>
          <a:bodyPr lIns="0" tIns="0" rIns="0" bIns="0" rtlCol="0" anchor="t">
            <a:spAutoFit/>
          </a:bodyPr>
          <a:lstStyle/>
          <a:p>
            <a:pPr algn="l">
              <a:lnSpc>
                <a:spcPts val="6020"/>
              </a:lnSpc>
            </a:pPr>
            <a:r>
              <a:rPr lang="en-US" sz="4300" dirty="0">
                <a:solidFill>
                  <a:srgbClr val="00534E"/>
                </a:solidFill>
                <a:latin typeface="Atkinson Hyperlegible Next" pitchFamily="2" charset="77"/>
                <a:ea typeface="Funtastic"/>
                <a:cs typeface="Funtastic"/>
                <a:sym typeface="Funtastic"/>
              </a:rPr>
              <a:t>Inventory</a:t>
            </a:r>
          </a:p>
        </p:txBody>
      </p:sp>
      <p:pic>
        <p:nvPicPr>
          <p:cNvPr id="22" name="Grafik 21">
            <a:extLst>
              <a:ext uri="{FF2B5EF4-FFF2-40B4-BE49-F238E27FC236}">
                <a16:creationId xmlns:a16="http://schemas.microsoft.com/office/drawing/2014/main" id="{4C2FD73A-1285-EEFE-8AE4-9234AAB662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 y="2133695"/>
            <a:ext cx="5626989" cy="7962900"/>
          </a:xfrm>
          <a:prstGeom prst="rect">
            <a:avLst/>
          </a:prstGeom>
        </p:spPr>
      </p:pic>
      <p:sp>
        <p:nvSpPr>
          <p:cNvPr id="23" name="TextBox 17">
            <a:extLst>
              <a:ext uri="{FF2B5EF4-FFF2-40B4-BE49-F238E27FC236}">
                <a16:creationId xmlns:a16="http://schemas.microsoft.com/office/drawing/2014/main" id="{36CADE7D-212D-DCD2-49BC-A5EACE8B36DD}"/>
              </a:ext>
            </a:extLst>
          </p:cNvPr>
          <p:cNvSpPr txBox="1"/>
          <p:nvPr/>
        </p:nvSpPr>
        <p:spPr>
          <a:xfrm>
            <a:off x="7314776" y="5304833"/>
            <a:ext cx="5626989" cy="1406411"/>
          </a:xfrm>
          <a:prstGeom prst="rect">
            <a:avLst/>
          </a:prstGeom>
        </p:spPr>
        <p:txBody>
          <a:bodyPr wrap="square" lIns="0" tIns="0" rIns="0" bIns="0" rtlCol="0" anchor="t">
            <a:spAutoFit/>
          </a:bodyPr>
          <a:lstStyle/>
          <a:p>
            <a:pPr>
              <a:lnSpc>
                <a:spcPts val="5600"/>
              </a:lnSpc>
            </a:pPr>
            <a:r>
              <a:rPr lang="en-US" sz="4000" dirty="0">
                <a:solidFill>
                  <a:srgbClr val="00534E"/>
                </a:solidFill>
                <a:latin typeface="Atkinson Hyperlegible Next" pitchFamily="2" charset="77"/>
                <a:ea typeface="Poppins Bold"/>
                <a:cs typeface="Poppins Bold"/>
                <a:sym typeface="Poppins Bold"/>
              </a:rPr>
              <a:t>Example layout of the from a school in Cologne</a:t>
            </a: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26A53"/>
        </a:solidFill>
        <a:effectLst/>
      </p:bgPr>
    </p:bg>
    <p:spTree>
      <p:nvGrpSpPr>
        <p:cNvPr id="1" name=""/>
        <p:cNvGrpSpPr/>
        <p:nvPr/>
      </p:nvGrpSpPr>
      <p:grpSpPr>
        <a:xfrm>
          <a:off x="0" y="0"/>
          <a:ext cx="0" cy="0"/>
          <a:chOff x="0" y="0"/>
          <a:chExt cx="0" cy="0"/>
        </a:xfrm>
      </p:grpSpPr>
      <p:grpSp>
        <p:nvGrpSpPr>
          <p:cNvPr id="7" name="Group 7"/>
          <p:cNvGrpSpPr/>
          <p:nvPr/>
        </p:nvGrpSpPr>
        <p:grpSpPr>
          <a:xfrm>
            <a:off x="4070576" y="4076700"/>
            <a:ext cx="5918861" cy="924628"/>
            <a:chOff x="0" y="0"/>
            <a:chExt cx="7891815" cy="1232837"/>
          </a:xfrm>
        </p:grpSpPr>
        <p:grpSp>
          <p:nvGrpSpPr>
            <p:cNvPr id="8" name="Group 8"/>
            <p:cNvGrpSpPr/>
            <p:nvPr/>
          </p:nvGrpSpPr>
          <p:grpSpPr>
            <a:xfrm>
              <a:off x="1795001" y="0"/>
              <a:ext cx="6096814" cy="1229064"/>
              <a:chOff x="0" y="0"/>
              <a:chExt cx="1722072" cy="347155"/>
            </a:xfrm>
          </p:grpSpPr>
          <p:sp>
            <p:nvSpPr>
              <p:cNvPr id="9" name="Freeform 9"/>
              <p:cNvSpPr/>
              <p:nvPr/>
            </p:nvSpPr>
            <p:spPr>
              <a:xfrm>
                <a:off x="0" y="0"/>
                <a:ext cx="1722072" cy="347155"/>
              </a:xfrm>
              <a:custGeom>
                <a:avLst/>
                <a:gdLst/>
                <a:ahLst/>
                <a:cxnLst/>
                <a:rect l="l" t="t" r="r" b="b"/>
                <a:pathLst>
                  <a:path w="1722072" h="347155">
                    <a:moveTo>
                      <a:pt x="42328" y="0"/>
                    </a:moveTo>
                    <a:lnTo>
                      <a:pt x="1679744" y="0"/>
                    </a:lnTo>
                    <a:cubicBezTo>
                      <a:pt x="1690970" y="0"/>
                      <a:pt x="1701736" y="4460"/>
                      <a:pt x="1709674" y="12397"/>
                    </a:cubicBezTo>
                    <a:cubicBezTo>
                      <a:pt x="1717612" y="20335"/>
                      <a:pt x="1722072" y="31102"/>
                      <a:pt x="1722072" y="42328"/>
                    </a:cubicBezTo>
                    <a:lnTo>
                      <a:pt x="1722072" y="304827"/>
                    </a:lnTo>
                    <a:cubicBezTo>
                      <a:pt x="1722072" y="328204"/>
                      <a:pt x="1703121" y="347155"/>
                      <a:pt x="1679744" y="347155"/>
                    </a:cubicBezTo>
                    <a:lnTo>
                      <a:pt x="42328" y="347155"/>
                    </a:lnTo>
                    <a:cubicBezTo>
                      <a:pt x="18951" y="347155"/>
                      <a:pt x="0" y="328204"/>
                      <a:pt x="0" y="304827"/>
                    </a:cubicBezTo>
                    <a:lnTo>
                      <a:pt x="0" y="42328"/>
                    </a:lnTo>
                    <a:cubicBezTo>
                      <a:pt x="0" y="18951"/>
                      <a:pt x="18951" y="0"/>
                      <a:pt x="42328" y="0"/>
                    </a:cubicBezTo>
                    <a:close/>
                  </a:path>
                </a:pathLst>
              </a:custGeom>
              <a:solidFill>
                <a:srgbClr val="FFFFFF"/>
              </a:solidFill>
              <a:ln w="19050" cap="rnd">
                <a:solidFill>
                  <a:srgbClr val="684836"/>
                </a:solidFill>
                <a:prstDash val="solid"/>
                <a:round/>
              </a:ln>
            </p:spPr>
            <p:txBody>
              <a:bodyPr/>
              <a:lstStyle/>
              <a:p>
                <a:endParaRPr lang="de-DE" dirty="0">
                  <a:latin typeface="Atkinson Hyperlegible Next" pitchFamily="2" charset="77"/>
                </a:endParaRPr>
              </a:p>
            </p:txBody>
          </p:sp>
          <p:sp>
            <p:nvSpPr>
              <p:cNvPr id="10" name="TextBox 10"/>
              <p:cNvSpPr txBox="1"/>
              <p:nvPr/>
            </p:nvSpPr>
            <p:spPr>
              <a:xfrm>
                <a:off x="0" y="-38100"/>
                <a:ext cx="1722072" cy="385255"/>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11" name="TextBox 11"/>
            <p:cNvSpPr txBox="1"/>
            <p:nvPr/>
          </p:nvSpPr>
          <p:spPr>
            <a:xfrm>
              <a:off x="1795001" y="247557"/>
              <a:ext cx="6096814" cy="648225"/>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Exploration</a:t>
              </a:r>
            </a:p>
          </p:txBody>
        </p:sp>
        <p:sp>
          <p:nvSpPr>
            <p:cNvPr id="12" name="Freeform 12"/>
            <p:cNvSpPr/>
            <p:nvPr/>
          </p:nvSpPr>
          <p:spPr>
            <a:xfrm>
              <a:off x="0" y="13630"/>
              <a:ext cx="1271663" cy="1219207"/>
            </a:xfrm>
            <a:custGeom>
              <a:avLst/>
              <a:gdLst/>
              <a:ahLst/>
              <a:cxnLst/>
              <a:rect l="l" t="t" r="r" b="b"/>
              <a:pathLst>
                <a:path w="1271663" h="1219207">
                  <a:moveTo>
                    <a:pt x="0" y="0"/>
                  </a:moveTo>
                  <a:lnTo>
                    <a:pt x="1271663" y="0"/>
                  </a:lnTo>
                  <a:lnTo>
                    <a:pt x="1271663" y="1219207"/>
                  </a:lnTo>
                  <a:lnTo>
                    <a:pt x="0" y="121920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grpSp>
      <p:grpSp>
        <p:nvGrpSpPr>
          <p:cNvPr id="13" name="Group 13"/>
          <p:cNvGrpSpPr/>
          <p:nvPr/>
        </p:nvGrpSpPr>
        <p:grpSpPr>
          <a:xfrm>
            <a:off x="4070576" y="5322929"/>
            <a:ext cx="5918861" cy="921798"/>
            <a:chOff x="0" y="0"/>
            <a:chExt cx="7891815" cy="1229064"/>
          </a:xfrm>
        </p:grpSpPr>
        <p:grpSp>
          <p:nvGrpSpPr>
            <p:cNvPr id="14" name="Group 14"/>
            <p:cNvGrpSpPr/>
            <p:nvPr/>
          </p:nvGrpSpPr>
          <p:grpSpPr>
            <a:xfrm>
              <a:off x="1801415" y="0"/>
              <a:ext cx="6090400" cy="1229064"/>
              <a:chOff x="0" y="0"/>
              <a:chExt cx="1720260" cy="347155"/>
            </a:xfrm>
          </p:grpSpPr>
          <p:sp>
            <p:nvSpPr>
              <p:cNvPr id="15" name="Freeform 15"/>
              <p:cNvSpPr/>
              <p:nvPr/>
            </p:nvSpPr>
            <p:spPr>
              <a:xfrm>
                <a:off x="0" y="0"/>
                <a:ext cx="1720260" cy="347155"/>
              </a:xfrm>
              <a:custGeom>
                <a:avLst/>
                <a:gdLst/>
                <a:ahLst/>
                <a:cxnLst/>
                <a:rect l="l" t="t" r="r" b="b"/>
                <a:pathLst>
                  <a:path w="1720260" h="347155">
                    <a:moveTo>
                      <a:pt x="42372" y="0"/>
                    </a:moveTo>
                    <a:lnTo>
                      <a:pt x="1677888" y="0"/>
                    </a:lnTo>
                    <a:cubicBezTo>
                      <a:pt x="1701290" y="0"/>
                      <a:pt x="1720260" y="18971"/>
                      <a:pt x="1720260" y="42372"/>
                    </a:cubicBezTo>
                    <a:lnTo>
                      <a:pt x="1720260" y="304782"/>
                    </a:lnTo>
                    <a:cubicBezTo>
                      <a:pt x="1720260" y="328184"/>
                      <a:pt x="1701290" y="347155"/>
                      <a:pt x="1677888" y="347155"/>
                    </a:cubicBezTo>
                    <a:lnTo>
                      <a:pt x="42372" y="347155"/>
                    </a:lnTo>
                    <a:cubicBezTo>
                      <a:pt x="18971" y="347155"/>
                      <a:pt x="0" y="328184"/>
                      <a:pt x="0" y="304782"/>
                    </a:cubicBezTo>
                    <a:lnTo>
                      <a:pt x="0" y="42372"/>
                    </a:lnTo>
                    <a:cubicBezTo>
                      <a:pt x="0" y="18971"/>
                      <a:pt x="18971" y="0"/>
                      <a:pt x="42372" y="0"/>
                    </a:cubicBezTo>
                    <a:close/>
                  </a:path>
                </a:pathLst>
              </a:custGeom>
              <a:solidFill>
                <a:srgbClr val="FFFFFF"/>
              </a:solidFill>
              <a:ln w="19050" cap="rnd">
                <a:solidFill>
                  <a:srgbClr val="684836"/>
                </a:solidFill>
                <a:prstDash val="solid"/>
                <a:round/>
              </a:ln>
            </p:spPr>
            <p:txBody>
              <a:bodyPr/>
              <a:lstStyle/>
              <a:p>
                <a:endParaRPr lang="de-DE" dirty="0">
                  <a:latin typeface="Atkinson Hyperlegible Next" pitchFamily="2" charset="77"/>
                </a:endParaRPr>
              </a:p>
            </p:txBody>
          </p:sp>
          <p:sp>
            <p:nvSpPr>
              <p:cNvPr id="16" name="TextBox 16"/>
              <p:cNvSpPr txBox="1"/>
              <p:nvPr/>
            </p:nvSpPr>
            <p:spPr>
              <a:xfrm>
                <a:off x="0" y="-38100"/>
                <a:ext cx="1720260" cy="385255"/>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17" name="TextBox 17"/>
            <p:cNvSpPr txBox="1"/>
            <p:nvPr/>
          </p:nvSpPr>
          <p:spPr>
            <a:xfrm>
              <a:off x="1801415" y="247557"/>
              <a:ext cx="6090400" cy="648225"/>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Register</a:t>
              </a:r>
            </a:p>
          </p:txBody>
        </p:sp>
        <p:sp>
          <p:nvSpPr>
            <p:cNvPr id="18" name="Freeform 18"/>
            <p:cNvSpPr/>
            <p:nvPr/>
          </p:nvSpPr>
          <p:spPr>
            <a:xfrm>
              <a:off x="0" y="9328"/>
              <a:ext cx="1271663" cy="1219737"/>
            </a:xfrm>
            <a:custGeom>
              <a:avLst/>
              <a:gdLst/>
              <a:ahLst/>
              <a:cxnLst/>
              <a:rect l="l" t="t" r="r" b="b"/>
              <a:pathLst>
                <a:path w="1271663" h="1219737">
                  <a:moveTo>
                    <a:pt x="0" y="0"/>
                  </a:moveTo>
                  <a:lnTo>
                    <a:pt x="1271663" y="0"/>
                  </a:lnTo>
                  <a:lnTo>
                    <a:pt x="1271663" y="1219736"/>
                  </a:lnTo>
                  <a:lnTo>
                    <a:pt x="0" y="121973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de-DE" dirty="0">
                <a:latin typeface="Atkinson Hyperlegible Next" pitchFamily="2" charset="77"/>
              </a:endParaRPr>
            </a:p>
          </p:txBody>
        </p:sp>
      </p:grpSp>
      <p:grpSp>
        <p:nvGrpSpPr>
          <p:cNvPr id="19" name="Group 19"/>
          <p:cNvGrpSpPr/>
          <p:nvPr/>
        </p:nvGrpSpPr>
        <p:grpSpPr>
          <a:xfrm>
            <a:off x="4077801" y="6569158"/>
            <a:ext cx="5911636" cy="921798"/>
            <a:chOff x="0" y="0"/>
            <a:chExt cx="7882182" cy="1229064"/>
          </a:xfrm>
        </p:grpSpPr>
        <p:grpSp>
          <p:nvGrpSpPr>
            <p:cNvPr id="20" name="Group 20"/>
            <p:cNvGrpSpPr/>
            <p:nvPr/>
          </p:nvGrpSpPr>
          <p:grpSpPr>
            <a:xfrm>
              <a:off x="1791782" y="0"/>
              <a:ext cx="6090400" cy="1229064"/>
              <a:chOff x="0" y="0"/>
              <a:chExt cx="1720260" cy="347155"/>
            </a:xfrm>
          </p:grpSpPr>
          <p:sp>
            <p:nvSpPr>
              <p:cNvPr id="21" name="Freeform 21"/>
              <p:cNvSpPr/>
              <p:nvPr/>
            </p:nvSpPr>
            <p:spPr>
              <a:xfrm>
                <a:off x="0" y="0"/>
                <a:ext cx="1720260" cy="347155"/>
              </a:xfrm>
              <a:custGeom>
                <a:avLst/>
                <a:gdLst/>
                <a:ahLst/>
                <a:cxnLst/>
                <a:rect l="l" t="t" r="r" b="b"/>
                <a:pathLst>
                  <a:path w="1720260" h="347155">
                    <a:moveTo>
                      <a:pt x="42372" y="0"/>
                    </a:moveTo>
                    <a:lnTo>
                      <a:pt x="1677888" y="0"/>
                    </a:lnTo>
                    <a:cubicBezTo>
                      <a:pt x="1701290" y="0"/>
                      <a:pt x="1720260" y="18971"/>
                      <a:pt x="1720260" y="42372"/>
                    </a:cubicBezTo>
                    <a:lnTo>
                      <a:pt x="1720260" y="304782"/>
                    </a:lnTo>
                    <a:cubicBezTo>
                      <a:pt x="1720260" y="328184"/>
                      <a:pt x="1701290" y="347155"/>
                      <a:pt x="1677888" y="347155"/>
                    </a:cubicBezTo>
                    <a:lnTo>
                      <a:pt x="42372" y="347155"/>
                    </a:lnTo>
                    <a:cubicBezTo>
                      <a:pt x="18971" y="347155"/>
                      <a:pt x="0" y="328184"/>
                      <a:pt x="0" y="304782"/>
                    </a:cubicBezTo>
                    <a:lnTo>
                      <a:pt x="0" y="42372"/>
                    </a:lnTo>
                    <a:cubicBezTo>
                      <a:pt x="0" y="18971"/>
                      <a:pt x="18971" y="0"/>
                      <a:pt x="42372" y="0"/>
                    </a:cubicBezTo>
                    <a:close/>
                  </a:path>
                </a:pathLst>
              </a:custGeom>
              <a:solidFill>
                <a:srgbClr val="FFFFFF"/>
              </a:solidFill>
              <a:ln w="19050" cap="rnd">
                <a:solidFill>
                  <a:srgbClr val="684836"/>
                </a:solidFill>
                <a:prstDash val="solid"/>
                <a:round/>
              </a:ln>
            </p:spPr>
            <p:txBody>
              <a:bodyPr/>
              <a:lstStyle/>
              <a:p>
                <a:endParaRPr lang="de-DE" dirty="0">
                  <a:latin typeface="Atkinson Hyperlegible Next" pitchFamily="2" charset="77"/>
                </a:endParaRPr>
              </a:p>
            </p:txBody>
          </p:sp>
          <p:sp>
            <p:nvSpPr>
              <p:cNvPr id="22" name="TextBox 22"/>
              <p:cNvSpPr txBox="1"/>
              <p:nvPr/>
            </p:nvSpPr>
            <p:spPr>
              <a:xfrm>
                <a:off x="0" y="-38100"/>
                <a:ext cx="1720260" cy="385255"/>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3" name="TextBox 23"/>
            <p:cNvSpPr txBox="1"/>
            <p:nvPr/>
          </p:nvSpPr>
          <p:spPr>
            <a:xfrm>
              <a:off x="1791782" y="247557"/>
              <a:ext cx="6090400" cy="648225"/>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Legend + Labelling</a:t>
              </a:r>
            </a:p>
          </p:txBody>
        </p:sp>
        <p:sp>
          <p:nvSpPr>
            <p:cNvPr id="24" name="Freeform 24"/>
            <p:cNvSpPr/>
            <p:nvPr/>
          </p:nvSpPr>
          <p:spPr>
            <a:xfrm>
              <a:off x="0" y="11925"/>
              <a:ext cx="1268955" cy="1217139"/>
            </a:xfrm>
            <a:custGeom>
              <a:avLst/>
              <a:gdLst/>
              <a:ahLst/>
              <a:cxnLst/>
              <a:rect l="l" t="t" r="r" b="b"/>
              <a:pathLst>
                <a:path w="1268955" h="1217139">
                  <a:moveTo>
                    <a:pt x="0" y="0"/>
                  </a:moveTo>
                  <a:lnTo>
                    <a:pt x="1268955" y="0"/>
                  </a:lnTo>
                  <a:lnTo>
                    <a:pt x="1268955" y="1217139"/>
                  </a:lnTo>
                  <a:lnTo>
                    <a:pt x="0" y="121713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DE" dirty="0">
                <a:latin typeface="Atkinson Hyperlegible Next" pitchFamily="2" charset="77"/>
              </a:endParaRPr>
            </a:p>
          </p:txBody>
        </p:sp>
      </p:grpSp>
      <p:grpSp>
        <p:nvGrpSpPr>
          <p:cNvPr id="25" name="Group 25"/>
          <p:cNvGrpSpPr/>
          <p:nvPr/>
        </p:nvGrpSpPr>
        <p:grpSpPr>
          <a:xfrm>
            <a:off x="4077801" y="7814807"/>
            <a:ext cx="5911636" cy="940848"/>
            <a:chOff x="0" y="0"/>
            <a:chExt cx="7882182" cy="1254464"/>
          </a:xfrm>
        </p:grpSpPr>
        <p:grpSp>
          <p:nvGrpSpPr>
            <p:cNvPr id="26" name="Group 26"/>
            <p:cNvGrpSpPr/>
            <p:nvPr/>
          </p:nvGrpSpPr>
          <p:grpSpPr>
            <a:xfrm>
              <a:off x="1785368" y="0"/>
              <a:ext cx="6096814" cy="1229064"/>
              <a:chOff x="0" y="0"/>
              <a:chExt cx="1722072" cy="347155"/>
            </a:xfrm>
          </p:grpSpPr>
          <p:sp>
            <p:nvSpPr>
              <p:cNvPr id="27" name="Freeform 27"/>
              <p:cNvSpPr/>
              <p:nvPr/>
            </p:nvSpPr>
            <p:spPr>
              <a:xfrm>
                <a:off x="0" y="0"/>
                <a:ext cx="1722072" cy="347155"/>
              </a:xfrm>
              <a:custGeom>
                <a:avLst/>
                <a:gdLst/>
                <a:ahLst/>
                <a:cxnLst/>
                <a:rect l="l" t="t" r="r" b="b"/>
                <a:pathLst>
                  <a:path w="1722072" h="347155">
                    <a:moveTo>
                      <a:pt x="42328" y="0"/>
                    </a:moveTo>
                    <a:lnTo>
                      <a:pt x="1679744" y="0"/>
                    </a:lnTo>
                    <a:cubicBezTo>
                      <a:pt x="1690970" y="0"/>
                      <a:pt x="1701736" y="4460"/>
                      <a:pt x="1709674" y="12397"/>
                    </a:cubicBezTo>
                    <a:cubicBezTo>
                      <a:pt x="1717612" y="20335"/>
                      <a:pt x="1722072" y="31102"/>
                      <a:pt x="1722072" y="42328"/>
                    </a:cubicBezTo>
                    <a:lnTo>
                      <a:pt x="1722072" y="304827"/>
                    </a:lnTo>
                    <a:cubicBezTo>
                      <a:pt x="1722072" y="328204"/>
                      <a:pt x="1703121" y="347155"/>
                      <a:pt x="1679744" y="347155"/>
                    </a:cubicBezTo>
                    <a:lnTo>
                      <a:pt x="42328" y="347155"/>
                    </a:lnTo>
                    <a:cubicBezTo>
                      <a:pt x="18951" y="347155"/>
                      <a:pt x="0" y="328204"/>
                      <a:pt x="0" y="304827"/>
                    </a:cubicBezTo>
                    <a:lnTo>
                      <a:pt x="0" y="42328"/>
                    </a:lnTo>
                    <a:cubicBezTo>
                      <a:pt x="0" y="18951"/>
                      <a:pt x="18951" y="0"/>
                      <a:pt x="42328" y="0"/>
                    </a:cubicBezTo>
                    <a:close/>
                  </a:path>
                </a:pathLst>
              </a:custGeom>
              <a:solidFill>
                <a:srgbClr val="FFFFFF"/>
              </a:solidFill>
              <a:ln w="19050" cap="rnd">
                <a:solidFill>
                  <a:srgbClr val="684836"/>
                </a:solidFill>
                <a:prstDash val="solid"/>
                <a:round/>
              </a:ln>
            </p:spPr>
            <p:txBody>
              <a:bodyPr/>
              <a:lstStyle/>
              <a:p>
                <a:endParaRPr lang="de-DE" dirty="0">
                  <a:latin typeface="Atkinson Hyperlegible Next" pitchFamily="2" charset="77"/>
                </a:endParaRPr>
              </a:p>
            </p:txBody>
          </p:sp>
          <p:sp>
            <p:nvSpPr>
              <p:cNvPr id="28" name="TextBox 28"/>
              <p:cNvSpPr txBox="1"/>
              <p:nvPr/>
            </p:nvSpPr>
            <p:spPr>
              <a:xfrm>
                <a:off x="0" y="-38100"/>
                <a:ext cx="1722072" cy="385255"/>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9" name="TextBox 29"/>
            <p:cNvSpPr txBox="1"/>
            <p:nvPr/>
          </p:nvSpPr>
          <p:spPr>
            <a:xfrm>
              <a:off x="1785368" y="247557"/>
              <a:ext cx="6096814" cy="648225"/>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Reflection</a:t>
              </a:r>
            </a:p>
          </p:txBody>
        </p:sp>
        <p:sp>
          <p:nvSpPr>
            <p:cNvPr id="30" name="Freeform 30"/>
            <p:cNvSpPr/>
            <p:nvPr/>
          </p:nvSpPr>
          <p:spPr>
            <a:xfrm>
              <a:off x="0" y="28086"/>
              <a:ext cx="1278588" cy="1226379"/>
            </a:xfrm>
            <a:custGeom>
              <a:avLst/>
              <a:gdLst/>
              <a:ahLst/>
              <a:cxnLst/>
              <a:rect l="l" t="t" r="r" b="b"/>
              <a:pathLst>
                <a:path w="1278588" h="1226379">
                  <a:moveTo>
                    <a:pt x="0" y="0"/>
                  </a:moveTo>
                  <a:lnTo>
                    <a:pt x="1278588" y="0"/>
                  </a:lnTo>
                  <a:lnTo>
                    <a:pt x="1278588" y="1226378"/>
                  </a:lnTo>
                  <a:lnTo>
                    <a:pt x="0" y="122637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de-DE" dirty="0">
                <a:latin typeface="Atkinson Hyperlegible Next" pitchFamily="2" charset="77"/>
              </a:endParaRPr>
            </a:p>
          </p:txBody>
        </p:sp>
      </p:grpSp>
      <p:grpSp>
        <p:nvGrpSpPr>
          <p:cNvPr id="31" name="Group 31"/>
          <p:cNvGrpSpPr/>
          <p:nvPr/>
        </p:nvGrpSpPr>
        <p:grpSpPr>
          <a:xfrm>
            <a:off x="10979358" y="4961661"/>
            <a:ext cx="4468713" cy="3652126"/>
            <a:chOff x="0" y="-85725"/>
            <a:chExt cx="621783" cy="508162"/>
          </a:xfrm>
        </p:grpSpPr>
        <p:sp>
          <p:nvSpPr>
            <p:cNvPr id="32" name="Freeform 32"/>
            <p:cNvSpPr/>
            <p:nvPr/>
          </p:nvSpPr>
          <p:spPr>
            <a:xfrm>
              <a:off x="6174" y="-44250"/>
              <a:ext cx="615609" cy="422437"/>
            </a:xfrm>
            <a:custGeom>
              <a:avLst/>
              <a:gdLst/>
              <a:ahLst/>
              <a:cxnLst/>
              <a:rect l="l" t="t" r="r" b="b"/>
              <a:pathLst>
                <a:path w="615609" h="422437">
                  <a:moveTo>
                    <a:pt x="167680" y="0"/>
                  </a:moveTo>
                  <a:lnTo>
                    <a:pt x="447929" y="0"/>
                  </a:lnTo>
                  <a:cubicBezTo>
                    <a:pt x="492401" y="0"/>
                    <a:pt x="535051" y="17666"/>
                    <a:pt x="566497" y="49112"/>
                  </a:cubicBezTo>
                  <a:cubicBezTo>
                    <a:pt x="597943" y="80559"/>
                    <a:pt x="615609" y="123209"/>
                    <a:pt x="615609" y="167680"/>
                  </a:cubicBezTo>
                  <a:lnTo>
                    <a:pt x="615609" y="254757"/>
                  </a:lnTo>
                  <a:cubicBezTo>
                    <a:pt x="615609" y="299228"/>
                    <a:pt x="597943" y="341879"/>
                    <a:pt x="566497" y="373325"/>
                  </a:cubicBezTo>
                  <a:cubicBezTo>
                    <a:pt x="535051" y="404771"/>
                    <a:pt x="492401" y="422437"/>
                    <a:pt x="447929" y="422437"/>
                  </a:cubicBezTo>
                  <a:lnTo>
                    <a:pt x="167680" y="422437"/>
                  </a:lnTo>
                  <a:cubicBezTo>
                    <a:pt x="123209" y="422437"/>
                    <a:pt x="80559" y="404771"/>
                    <a:pt x="49112" y="373325"/>
                  </a:cubicBezTo>
                  <a:cubicBezTo>
                    <a:pt x="17666" y="341879"/>
                    <a:pt x="0" y="299228"/>
                    <a:pt x="0" y="254757"/>
                  </a:cubicBezTo>
                  <a:lnTo>
                    <a:pt x="0" y="167680"/>
                  </a:lnTo>
                  <a:cubicBezTo>
                    <a:pt x="0" y="123209"/>
                    <a:pt x="17666" y="80559"/>
                    <a:pt x="49112" y="49112"/>
                  </a:cubicBezTo>
                  <a:cubicBezTo>
                    <a:pt x="80559" y="17666"/>
                    <a:pt x="123209" y="0"/>
                    <a:pt x="167680" y="0"/>
                  </a:cubicBezTo>
                  <a:close/>
                </a:path>
              </a:pathLst>
            </a:custGeom>
            <a:solidFill>
              <a:srgbClr val="99D0BA"/>
            </a:solidFill>
          </p:spPr>
          <p:txBody>
            <a:bodyPr/>
            <a:lstStyle/>
            <a:p>
              <a:endParaRPr lang="de-DE" dirty="0">
                <a:latin typeface="Atkinson Hyperlegible Next" pitchFamily="2" charset="77"/>
              </a:endParaRPr>
            </a:p>
          </p:txBody>
        </p:sp>
        <p:sp>
          <p:nvSpPr>
            <p:cNvPr id="33" name="TextBox 33"/>
            <p:cNvSpPr txBox="1"/>
            <p:nvPr/>
          </p:nvSpPr>
          <p:spPr>
            <a:xfrm>
              <a:off x="0" y="-85725"/>
              <a:ext cx="615609" cy="508162"/>
            </a:xfrm>
            <a:prstGeom prst="rect">
              <a:avLst/>
            </a:prstGeom>
          </p:spPr>
          <p:txBody>
            <a:bodyPr lIns="50800" tIns="50800" rIns="50800" bIns="50800" rtlCol="0" anchor="ctr"/>
            <a:lstStyle/>
            <a:p>
              <a:pPr algn="ctr">
                <a:lnSpc>
                  <a:spcPts val="4200"/>
                </a:lnSpc>
              </a:pPr>
              <a:r>
                <a:rPr lang="en-US" sz="3000" dirty="0">
                  <a:solidFill>
                    <a:srgbClr val="00534E"/>
                  </a:solidFill>
                  <a:latin typeface="Atkinson Hyperlegible Next" pitchFamily="2" charset="77"/>
                  <a:ea typeface="Poppins Bold"/>
                  <a:cs typeface="Poppins Bold"/>
                  <a:sym typeface="Poppins Bold"/>
                </a:rPr>
                <a:t>Use the worksheets</a:t>
              </a:r>
            </a:p>
            <a:p>
              <a:pPr algn="ctr">
                <a:lnSpc>
                  <a:spcPts val="4200"/>
                </a:lnSpc>
              </a:pPr>
              <a:r>
                <a:rPr lang="en-US" sz="3000" dirty="0">
                  <a:solidFill>
                    <a:srgbClr val="00534E"/>
                  </a:solidFill>
                  <a:latin typeface="Atkinson Hyperlegible Next" pitchFamily="2" charset="77"/>
                  <a:ea typeface="Poppins Bold"/>
                  <a:cs typeface="Poppins Bold"/>
                  <a:sym typeface="Poppins Bold"/>
                </a:rPr>
                <a:t>WS 1 + WS 2</a:t>
              </a:r>
            </a:p>
          </p:txBody>
        </p:sp>
      </p:grpSp>
      <p:sp>
        <p:nvSpPr>
          <p:cNvPr id="34" name="TextBox 34"/>
          <p:cNvSpPr txBox="1"/>
          <p:nvPr/>
        </p:nvSpPr>
        <p:spPr>
          <a:xfrm>
            <a:off x="1028700" y="999051"/>
            <a:ext cx="15430500" cy="1202958"/>
          </a:xfrm>
          <a:prstGeom prst="rect">
            <a:avLst/>
          </a:prstGeom>
        </p:spPr>
        <p:txBody>
          <a:bodyPr wrap="square" lIns="0" tIns="0" rIns="0" bIns="0" rtlCol="0" anchor="t">
            <a:spAutoFit/>
          </a:bodyPr>
          <a:lstStyle/>
          <a:p>
            <a:pPr algn="l">
              <a:lnSpc>
                <a:spcPts val="9183"/>
              </a:lnSpc>
            </a:pPr>
            <a:r>
              <a:rPr lang="en-US" sz="8503" b="1" dirty="0">
                <a:solidFill>
                  <a:srgbClr val="FBD1B2"/>
                </a:solidFill>
                <a:latin typeface="Atkinson Hyperlegible Next" pitchFamily="2" charset="77"/>
                <a:ea typeface="Funtastic"/>
                <a:cs typeface="Funtastic"/>
                <a:sym typeface="Funtastic"/>
              </a:rPr>
              <a:t>Mapping: SCHOOL GROUNDS</a:t>
            </a:r>
          </a:p>
        </p:txBody>
      </p:sp>
      <p:sp>
        <p:nvSpPr>
          <p:cNvPr id="35" name="TextBox 35"/>
          <p:cNvSpPr txBox="1"/>
          <p:nvPr/>
        </p:nvSpPr>
        <p:spPr>
          <a:xfrm>
            <a:off x="1028700" y="190405"/>
            <a:ext cx="9950658" cy="735714"/>
          </a:xfrm>
          <a:prstGeom prst="rect">
            <a:avLst/>
          </a:prstGeom>
        </p:spPr>
        <p:txBody>
          <a:bodyPr lIns="0" tIns="0" rIns="0" bIns="0" rtlCol="0" anchor="t">
            <a:spAutoFit/>
          </a:bodyPr>
          <a:lstStyle/>
          <a:p>
            <a:pPr algn="l">
              <a:lnSpc>
                <a:spcPts val="6020"/>
              </a:lnSpc>
            </a:pPr>
            <a:r>
              <a:rPr lang="en-US" sz="4300" dirty="0">
                <a:solidFill>
                  <a:srgbClr val="00534E"/>
                </a:solidFill>
                <a:latin typeface="Atkinson Hyperlegible Next" pitchFamily="2" charset="77"/>
                <a:ea typeface="Funtastic"/>
                <a:cs typeface="Funtastic"/>
                <a:sym typeface="Funtastic"/>
              </a:rPr>
              <a:t>Inventory</a:t>
            </a:r>
          </a:p>
        </p:txBody>
      </p:sp>
      <p:sp>
        <p:nvSpPr>
          <p:cNvPr id="36" name="TextBox 36"/>
          <p:cNvSpPr txBox="1"/>
          <p:nvPr/>
        </p:nvSpPr>
        <p:spPr>
          <a:xfrm>
            <a:off x="1028700" y="2224012"/>
            <a:ext cx="14649195" cy="1409104"/>
          </a:xfrm>
          <a:prstGeom prst="rect">
            <a:avLst/>
          </a:prstGeom>
        </p:spPr>
        <p:txBody>
          <a:bodyPr lIns="0" tIns="0" rIns="0" bIns="0" rtlCol="0" anchor="t">
            <a:spAutoFit/>
          </a:bodyPr>
          <a:lstStyle/>
          <a:p>
            <a:pPr>
              <a:lnSpc>
                <a:spcPts val="5600"/>
              </a:lnSpc>
            </a:pPr>
            <a:r>
              <a:rPr lang="en-US" sz="4000" dirty="0">
                <a:solidFill>
                  <a:srgbClr val="99D0BA"/>
                </a:solidFill>
                <a:latin typeface="Atkinson Hyperlegible Next" pitchFamily="2" charset="77"/>
                <a:ea typeface="Poppins Bold"/>
                <a:cs typeface="Poppins Bold"/>
                <a:sym typeface="Poppins Bold"/>
              </a:rPr>
              <a:t>Each group maps out  the school grounds current situation on the site plan.</a:t>
            </a:r>
          </a:p>
        </p:txBody>
      </p:sp>
      <p:grpSp>
        <p:nvGrpSpPr>
          <p:cNvPr id="37" name="Group 37"/>
          <p:cNvGrpSpPr/>
          <p:nvPr/>
        </p:nvGrpSpPr>
        <p:grpSpPr>
          <a:xfrm>
            <a:off x="4077801" y="8948538"/>
            <a:ext cx="5911636" cy="921798"/>
            <a:chOff x="0" y="0"/>
            <a:chExt cx="7882182" cy="1229064"/>
          </a:xfrm>
        </p:grpSpPr>
        <p:grpSp>
          <p:nvGrpSpPr>
            <p:cNvPr id="38" name="Group 38"/>
            <p:cNvGrpSpPr/>
            <p:nvPr/>
          </p:nvGrpSpPr>
          <p:grpSpPr>
            <a:xfrm>
              <a:off x="1791782" y="0"/>
              <a:ext cx="6090400" cy="1229064"/>
              <a:chOff x="0" y="0"/>
              <a:chExt cx="1720260" cy="347155"/>
            </a:xfrm>
          </p:grpSpPr>
          <p:sp>
            <p:nvSpPr>
              <p:cNvPr id="39" name="Freeform 39"/>
              <p:cNvSpPr/>
              <p:nvPr/>
            </p:nvSpPr>
            <p:spPr>
              <a:xfrm>
                <a:off x="0" y="0"/>
                <a:ext cx="1720260" cy="347155"/>
              </a:xfrm>
              <a:custGeom>
                <a:avLst/>
                <a:gdLst/>
                <a:ahLst/>
                <a:cxnLst/>
                <a:rect l="l" t="t" r="r" b="b"/>
                <a:pathLst>
                  <a:path w="1720260" h="347155">
                    <a:moveTo>
                      <a:pt x="42372" y="0"/>
                    </a:moveTo>
                    <a:lnTo>
                      <a:pt x="1677888" y="0"/>
                    </a:lnTo>
                    <a:cubicBezTo>
                      <a:pt x="1701290" y="0"/>
                      <a:pt x="1720260" y="18971"/>
                      <a:pt x="1720260" y="42372"/>
                    </a:cubicBezTo>
                    <a:lnTo>
                      <a:pt x="1720260" y="304782"/>
                    </a:lnTo>
                    <a:cubicBezTo>
                      <a:pt x="1720260" y="328184"/>
                      <a:pt x="1701290" y="347155"/>
                      <a:pt x="1677888" y="347155"/>
                    </a:cubicBezTo>
                    <a:lnTo>
                      <a:pt x="42372" y="347155"/>
                    </a:lnTo>
                    <a:cubicBezTo>
                      <a:pt x="18971" y="347155"/>
                      <a:pt x="0" y="328184"/>
                      <a:pt x="0" y="304782"/>
                    </a:cubicBezTo>
                    <a:lnTo>
                      <a:pt x="0" y="42372"/>
                    </a:lnTo>
                    <a:cubicBezTo>
                      <a:pt x="0" y="18971"/>
                      <a:pt x="18971" y="0"/>
                      <a:pt x="42372" y="0"/>
                    </a:cubicBezTo>
                    <a:close/>
                  </a:path>
                </a:pathLst>
              </a:custGeom>
              <a:solidFill>
                <a:srgbClr val="FFFFFF"/>
              </a:solidFill>
              <a:ln w="19050" cap="rnd">
                <a:solidFill>
                  <a:srgbClr val="684836"/>
                </a:solidFill>
                <a:prstDash val="solid"/>
                <a:round/>
              </a:ln>
            </p:spPr>
            <p:txBody>
              <a:bodyPr/>
              <a:lstStyle/>
              <a:p>
                <a:endParaRPr lang="de-DE" dirty="0">
                  <a:latin typeface="Atkinson Hyperlegible Next" pitchFamily="2" charset="77"/>
                </a:endParaRPr>
              </a:p>
            </p:txBody>
          </p:sp>
          <p:sp>
            <p:nvSpPr>
              <p:cNvPr id="40" name="TextBox 40"/>
              <p:cNvSpPr txBox="1"/>
              <p:nvPr/>
            </p:nvSpPr>
            <p:spPr>
              <a:xfrm>
                <a:off x="0" y="-38100"/>
                <a:ext cx="1720260" cy="385255"/>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41" name="Freeform 41"/>
            <p:cNvSpPr/>
            <p:nvPr/>
          </p:nvSpPr>
          <p:spPr>
            <a:xfrm>
              <a:off x="0" y="2686"/>
              <a:ext cx="1278588" cy="1226379"/>
            </a:xfrm>
            <a:custGeom>
              <a:avLst/>
              <a:gdLst/>
              <a:ahLst/>
              <a:cxnLst/>
              <a:rect l="l" t="t" r="r" b="b"/>
              <a:pathLst>
                <a:path w="1278588" h="1226379">
                  <a:moveTo>
                    <a:pt x="0" y="0"/>
                  </a:moveTo>
                  <a:lnTo>
                    <a:pt x="1278588" y="0"/>
                  </a:lnTo>
                  <a:lnTo>
                    <a:pt x="1278588" y="1226378"/>
                  </a:lnTo>
                  <a:lnTo>
                    <a:pt x="0" y="122637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de-DE" dirty="0">
                <a:latin typeface="Atkinson Hyperlegible Next" pitchFamily="2" charset="77"/>
              </a:endParaRPr>
            </a:p>
          </p:txBody>
        </p:sp>
        <p:sp>
          <p:nvSpPr>
            <p:cNvPr id="42" name="TextBox 42"/>
            <p:cNvSpPr txBox="1"/>
            <p:nvPr/>
          </p:nvSpPr>
          <p:spPr>
            <a:xfrm>
              <a:off x="1791782" y="247557"/>
              <a:ext cx="6090400" cy="648225"/>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Time: 25 min</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BD1B2"/>
        </a:solidFill>
        <a:effectLst/>
      </p:bgPr>
    </p:bg>
    <p:spTree>
      <p:nvGrpSpPr>
        <p:cNvPr id="1" name=""/>
        <p:cNvGrpSpPr/>
        <p:nvPr/>
      </p:nvGrpSpPr>
      <p:grpSpPr>
        <a:xfrm>
          <a:off x="0" y="0"/>
          <a:ext cx="0" cy="0"/>
          <a:chOff x="0" y="0"/>
          <a:chExt cx="0" cy="0"/>
        </a:xfrm>
      </p:grpSpPr>
      <p:grpSp>
        <p:nvGrpSpPr>
          <p:cNvPr id="7" name="Group 7"/>
          <p:cNvGrpSpPr/>
          <p:nvPr/>
        </p:nvGrpSpPr>
        <p:grpSpPr>
          <a:xfrm>
            <a:off x="1028700" y="233268"/>
            <a:ext cx="15201900" cy="1983030"/>
            <a:chOff x="0" y="-171450"/>
            <a:chExt cx="20269200" cy="2644040"/>
          </a:xfrm>
        </p:grpSpPr>
        <p:sp>
          <p:nvSpPr>
            <p:cNvPr id="8" name="TextBox 8"/>
            <p:cNvSpPr txBox="1"/>
            <p:nvPr/>
          </p:nvSpPr>
          <p:spPr>
            <a:xfrm>
              <a:off x="0" y="868646"/>
              <a:ext cx="20269200" cy="1603944"/>
            </a:xfrm>
            <a:prstGeom prst="rect">
              <a:avLst/>
            </a:prstGeom>
          </p:spPr>
          <p:txBody>
            <a:bodyPr wrap="square" lIns="0" tIns="0" rIns="0" bIns="0" rtlCol="0" anchor="t">
              <a:spAutoFit/>
            </a:bodyPr>
            <a:lstStyle/>
            <a:p>
              <a:pPr algn="l">
                <a:lnSpc>
                  <a:spcPts val="9183"/>
                </a:lnSpc>
              </a:pPr>
              <a:r>
                <a:rPr lang="en-US" sz="8503" b="1" dirty="0">
                  <a:solidFill>
                    <a:srgbClr val="E26A53"/>
                  </a:solidFill>
                  <a:latin typeface="Atkinson Hyperlegible Next" pitchFamily="2" charset="77"/>
                  <a:ea typeface="Funtastic"/>
                  <a:cs typeface="Funtastic"/>
                  <a:sym typeface="Funtastic"/>
                </a:rPr>
                <a:t>Mapping: SCHOOL GROUNDS</a:t>
              </a:r>
            </a:p>
          </p:txBody>
        </p:sp>
        <p:sp>
          <p:nvSpPr>
            <p:cNvPr id="9" name="TextBox 9"/>
            <p:cNvSpPr txBox="1"/>
            <p:nvPr/>
          </p:nvSpPr>
          <p:spPr>
            <a:xfrm>
              <a:off x="0" y="-171450"/>
              <a:ext cx="13267543" cy="980952"/>
            </a:xfrm>
            <a:prstGeom prst="rect">
              <a:avLst/>
            </a:prstGeom>
          </p:spPr>
          <p:txBody>
            <a:bodyPr lIns="0" tIns="0" rIns="0" bIns="0" rtlCol="0" anchor="t">
              <a:spAutoFit/>
            </a:bodyPr>
            <a:lstStyle/>
            <a:p>
              <a:pPr algn="l">
                <a:lnSpc>
                  <a:spcPts val="6020"/>
                </a:lnSpc>
              </a:pPr>
              <a:r>
                <a:rPr lang="en-US" sz="4300" dirty="0">
                  <a:solidFill>
                    <a:srgbClr val="00534E"/>
                  </a:solidFill>
                  <a:latin typeface="Atkinson Hyperlegible Next" pitchFamily="2" charset="77"/>
                  <a:ea typeface="Funtastic"/>
                  <a:cs typeface="Funtastic"/>
                  <a:sym typeface="Funtastic"/>
                </a:rPr>
                <a:t>Inventory</a:t>
              </a:r>
            </a:p>
          </p:txBody>
        </p:sp>
      </p:grpSp>
      <p:grpSp>
        <p:nvGrpSpPr>
          <p:cNvPr id="10" name="Group 10"/>
          <p:cNvGrpSpPr/>
          <p:nvPr/>
        </p:nvGrpSpPr>
        <p:grpSpPr>
          <a:xfrm>
            <a:off x="5486400" y="2937224"/>
            <a:ext cx="7315200" cy="5903094"/>
            <a:chOff x="0" y="-57149"/>
            <a:chExt cx="9753600" cy="7870792"/>
          </a:xfrm>
        </p:grpSpPr>
        <p:sp>
          <p:nvSpPr>
            <p:cNvPr id="11" name="Freeform 11"/>
            <p:cNvSpPr/>
            <p:nvPr/>
          </p:nvSpPr>
          <p:spPr>
            <a:xfrm>
              <a:off x="0" y="3229451"/>
              <a:ext cx="9753600" cy="4584192"/>
            </a:xfrm>
            <a:custGeom>
              <a:avLst/>
              <a:gdLst/>
              <a:ahLst/>
              <a:cxnLst/>
              <a:rect l="l" t="t" r="r" b="b"/>
              <a:pathLst>
                <a:path w="9753600" h="4584192">
                  <a:moveTo>
                    <a:pt x="0" y="0"/>
                  </a:moveTo>
                  <a:lnTo>
                    <a:pt x="9753600" y="0"/>
                  </a:lnTo>
                  <a:lnTo>
                    <a:pt x="9753600" y="4584192"/>
                  </a:lnTo>
                  <a:lnTo>
                    <a:pt x="0" y="458419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2" name="TextBox 12"/>
            <p:cNvSpPr txBox="1"/>
            <p:nvPr/>
          </p:nvSpPr>
          <p:spPr>
            <a:xfrm>
              <a:off x="144212" y="-57149"/>
              <a:ext cx="9465176" cy="3151889"/>
            </a:xfrm>
            <a:prstGeom prst="rect">
              <a:avLst/>
            </a:prstGeom>
          </p:spPr>
          <p:txBody>
            <a:bodyPr lIns="0" tIns="0" rIns="0" bIns="0" rtlCol="0" anchor="t">
              <a:spAutoFit/>
            </a:bodyPr>
            <a:lstStyle/>
            <a:p>
              <a:pPr algn="ctr">
                <a:lnSpc>
                  <a:spcPts val="9183"/>
                </a:lnSpc>
              </a:pPr>
              <a:r>
                <a:rPr lang="en-US" sz="8000" dirty="0">
                  <a:solidFill>
                    <a:srgbClr val="00534E"/>
                  </a:solidFill>
                  <a:latin typeface="Atkinson Hyperlegible Next" pitchFamily="2" charset="77"/>
                  <a:ea typeface="Funtastic"/>
                  <a:cs typeface="Funtastic"/>
                  <a:sym typeface="Funtastic"/>
                </a:rPr>
                <a:t>LET'S GO!</a:t>
              </a:r>
            </a:p>
            <a:p>
              <a:pPr algn="ctr">
                <a:lnSpc>
                  <a:spcPts val="9183"/>
                </a:lnSpc>
              </a:pPr>
              <a:r>
                <a:rPr lang="en-US" sz="8000" dirty="0">
                  <a:solidFill>
                    <a:srgbClr val="00534E"/>
                  </a:solidFill>
                  <a:latin typeface="Atkinson Hyperlegible Next" pitchFamily="2" charset="77"/>
                  <a:ea typeface="Funtastic"/>
                  <a:cs typeface="Funtastic"/>
                  <a:sym typeface="Funtastic"/>
                </a:rPr>
                <a:t>25 Minutes</a:t>
              </a:r>
            </a:p>
          </p:txBody>
        </p:sp>
      </p:grpSp>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0F1E3"/>
        </a:solidFill>
        <a:effectLst/>
      </p:bgPr>
    </p:bg>
    <p:spTree>
      <p:nvGrpSpPr>
        <p:cNvPr id="1" name=""/>
        <p:cNvGrpSpPr/>
        <p:nvPr/>
      </p:nvGrpSpPr>
      <p:grpSpPr>
        <a:xfrm>
          <a:off x="0" y="0"/>
          <a:ext cx="0" cy="0"/>
          <a:chOff x="0" y="0"/>
          <a:chExt cx="0" cy="0"/>
        </a:xfrm>
      </p:grpSpPr>
      <p:sp>
        <p:nvSpPr>
          <p:cNvPr id="2" name="Freeform 2"/>
          <p:cNvSpPr/>
          <p:nvPr/>
        </p:nvSpPr>
        <p:spPr>
          <a:xfrm>
            <a:off x="-698828" y="5819215"/>
            <a:ext cx="19685656" cy="5487377"/>
          </a:xfrm>
          <a:custGeom>
            <a:avLst/>
            <a:gdLst/>
            <a:ahLst/>
            <a:cxnLst/>
            <a:rect l="l" t="t" r="r" b="b"/>
            <a:pathLst>
              <a:path w="19685656" h="5487377">
                <a:moveTo>
                  <a:pt x="0" y="0"/>
                </a:moveTo>
                <a:lnTo>
                  <a:pt x="19685656" y="0"/>
                </a:lnTo>
                <a:lnTo>
                  <a:pt x="19685656" y="5487377"/>
                </a:lnTo>
                <a:lnTo>
                  <a:pt x="0" y="548737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5" name="TextBox 5"/>
          <p:cNvSpPr txBox="1"/>
          <p:nvPr/>
        </p:nvSpPr>
        <p:spPr>
          <a:xfrm>
            <a:off x="3744689" y="4216524"/>
            <a:ext cx="13021884" cy="1198533"/>
          </a:xfrm>
          <a:prstGeom prst="rect">
            <a:avLst/>
          </a:prstGeom>
        </p:spPr>
        <p:txBody>
          <a:bodyPr lIns="0" tIns="0" rIns="0" bIns="0" rtlCol="0" anchor="t">
            <a:spAutoFit/>
          </a:bodyPr>
          <a:lstStyle/>
          <a:p>
            <a:pPr algn="ctr">
              <a:lnSpc>
                <a:spcPts val="9183"/>
              </a:lnSpc>
            </a:pPr>
            <a:r>
              <a:rPr lang="en-US" sz="8503" b="1" dirty="0">
                <a:solidFill>
                  <a:srgbClr val="E26A53"/>
                </a:solidFill>
                <a:latin typeface="Atkinson Hyperlegible Next" pitchFamily="2" charset="77"/>
                <a:ea typeface="Funtastic"/>
                <a:cs typeface="Funtastic"/>
                <a:sym typeface="Funtastic"/>
              </a:rPr>
              <a:t>WELCOME BACK!</a:t>
            </a:r>
          </a:p>
        </p:txBody>
      </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9D0BA"/>
        </a:solidFill>
        <a:effectLst/>
      </p:bgPr>
    </p:bg>
    <p:spTree>
      <p:nvGrpSpPr>
        <p:cNvPr id="1" name=""/>
        <p:cNvGrpSpPr/>
        <p:nvPr/>
      </p:nvGrpSpPr>
      <p:grpSpPr>
        <a:xfrm>
          <a:off x="0" y="0"/>
          <a:ext cx="0" cy="0"/>
          <a:chOff x="0" y="0"/>
          <a:chExt cx="0" cy="0"/>
        </a:xfrm>
      </p:grpSpPr>
      <p:sp>
        <p:nvSpPr>
          <p:cNvPr id="7" name="TextBox 7"/>
          <p:cNvSpPr txBox="1"/>
          <p:nvPr/>
        </p:nvSpPr>
        <p:spPr>
          <a:xfrm>
            <a:off x="4083927" y="969229"/>
            <a:ext cx="11165526" cy="2382768"/>
          </a:xfrm>
          <a:prstGeom prst="rect">
            <a:avLst/>
          </a:prstGeom>
        </p:spPr>
        <p:txBody>
          <a:bodyPr lIns="0" tIns="0" rIns="0" bIns="0" rtlCol="0" anchor="t">
            <a:spAutoFit/>
          </a:bodyPr>
          <a:lstStyle/>
          <a:p>
            <a:pPr algn="ctr">
              <a:lnSpc>
                <a:spcPts val="9183"/>
              </a:lnSpc>
            </a:pPr>
            <a:r>
              <a:rPr lang="en-US" sz="8503" b="1" dirty="0">
                <a:solidFill>
                  <a:srgbClr val="E26A53"/>
                </a:solidFill>
                <a:latin typeface="Atkinson Hyperlegible Next" pitchFamily="2" charset="77"/>
                <a:ea typeface="Funtastic"/>
                <a:cs typeface="Funtastic"/>
                <a:sym typeface="Funtastic"/>
              </a:rPr>
              <a:t>THE IMPACTS OF CLIMATE CHANGE</a:t>
            </a:r>
          </a:p>
        </p:txBody>
      </p:sp>
      <p:grpSp>
        <p:nvGrpSpPr>
          <p:cNvPr id="8" name="Group 8"/>
          <p:cNvGrpSpPr/>
          <p:nvPr/>
        </p:nvGrpSpPr>
        <p:grpSpPr>
          <a:xfrm>
            <a:off x="4253464" y="8237884"/>
            <a:ext cx="4674210" cy="1020416"/>
            <a:chOff x="0" y="0"/>
            <a:chExt cx="6232280" cy="1360555"/>
          </a:xfrm>
        </p:grpSpPr>
        <p:grpSp>
          <p:nvGrpSpPr>
            <p:cNvPr id="9" name="Group 9"/>
            <p:cNvGrpSpPr/>
            <p:nvPr/>
          </p:nvGrpSpPr>
          <p:grpSpPr>
            <a:xfrm>
              <a:off x="0" y="0"/>
              <a:ext cx="6232280" cy="1360555"/>
              <a:chOff x="0" y="0"/>
              <a:chExt cx="1590208" cy="347155"/>
            </a:xfrm>
          </p:grpSpPr>
          <p:sp>
            <p:nvSpPr>
              <p:cNvPr id="10" name="Freeform 10"/>
              <p:cNvSpPr/>
              <p:nvPr/>
            </p:nvSpPr>
            <p:spPr>
              <a:xfrm>
                <a:off x="0" y="0"/>
                <a:ext cx="1590208" cy="347155"/>
              </a:xfrm>
              <a:custGeom>
                <a:avLst/>
                <a:gdLst/>
                <a:ahLst/>
                <a:cxnLst/>
                <a:rect l="l" t="t" r="r" b="b"/>
                <a:pathLst>
                  <a:path w="1590208" h="347155">
                    <a:moveTo>
                      <a:pt x="41408" y="0"/>
                    </a:moveTo>
                    <a:lnTo>
                      <a:pt x="1548800" y="0"/>
                    </a:lnTo>
                    <a:cubicBezTo>
                      <a:pt x="1559782" y="0"/>
                      <a:pt x="1570314" y="4363"/>
                      <a:pt x="1578080" y="12128"/>
                    </a:cubicBezTo>
                    <a:cubicBezTo>
                      <a:pt x="1585845" y="19893"/>
                      <a:pt x="1590208" y="30426"/>
                      <a:pt x="1590208" y="41408"/>
                    </a:cubicBezTo>
                    <a:lnTo>
                      <a:pt x="1590208" y="305747"/>
                    </a:lnTo>
                    <a:cubicBezTo>
                      <a:pt x="1590208" y="316729"/>
                      <a:pt x="1585845" y="327261"/>
                      <a:pt x="1578080" y="335027"/>
                    </a:cubicBezTo>
                    <a:cubicBezTo>
                      <a:pt x="1570314" y="342792"/>
                      <a:pt x="1559782" y="347155"/>
                      <a:pt x="1548800" y="347155"/>
                    </a:cubicBezTo>
                    <a:lnTo>
                      <a:pt x="41408" y="347155"/>
                    </a:lnTo>
                    <a:cubicBezTo>
                      <a:pt x="18539" y="347155"/>
                      <a:pt x="0" y="328616"/>
                      <a:pt x="0" y="305747"/>
                    </a:cubicBezTo>
                    <a:lnTo>
                      <a:pt x="0" y="41408"/>
                    </a:lnTo>
                    <a:cubicBezTo>
                      <a:pt x="0" y="18539"/>
                      <a:pt x="18539" y="0"/>
                      <a:pt x="41408" y="0"/>
                    </a:cubicBezTo>
                    <a:close/>
                  </a:path>
                </a:pathLst>
              </a:custGeom>
              <a:solidFill>
                <a:srgbClr val="FBD1B2"/>
              </a:solidFill>
              <a:ln w="19050" cap="rnd">
                <a:solidFill>
                  <a:srgbClr val="684836"/>
                </a:solidFill>
                <a:prstDash val="solid"/>
                <a:round/>
              </a:ln>
            </p:spPr>
            <p:txBody>
              <a:bodyPr/>
              <a:lstStyle/>
              <a:p>
                <a:endParaRPr lang="de-DE" dirty="0">
                  <a:latin typeface="Atkinson Hyperlegible Next" pitchFamily="2" charset="77"/>
                </a:endParaRPr>
              </a:p>
            </p:txBody>
          </p:sp>
          <p:sp>
            <p:nvSpPr>
              <p:cNvPr id="11" name="TextBox 11"/>
              <p:cNvSpPr txBox="1"/>
              <p:nvPr/>
            </p:nvSpPr>
            <p:spPr>
              <a:xfrm>
                <a:off x="0" y="-38100"/>
                <a:ext cx="1590208" cy="385255"/>
              </a:xfrm>
              <a:prstGeom prst="rect">
                <a:avLst/>
              </a:prstGeom>
            </p:spPr>
            <p:txBody>
              <a:bodyPr lIns="46236" tIns="46236" rIns="46236" bIns="46236" rtlCol="0" anchor="ctr"/>
              <a:lstStyle/>
              <a:p>
                <a:pPr algn="ctr">
                  <a:lnSpc>
                    <a:spcPts val="2659"/>
                  </a:lnSpc>
                  <a:spcBef>
                    <a:spcPct val="0"/>
                  </a:spcBef>
                </a:pPr>
                <a:endParaRPr dirty="0">
                  <a:latin typeface="Atkinson Hyperlegible Next" pitchFamily="2" charset="77"/>
                </a:endParaRPr>
              </a:p>
            </p:txBody>
          </p:sp>
        </p:grpSp>
        <p:sp>
          <p:nvSpPr>
            <p:cNvPr id="12" name="TextBox 12"/>
            <p:cNvSpPr txBox="1"/>
            <p:nvPr/>
          </p:nvSpPr>
          <p:spPr>
            <a:xfrm>
              <a:off x="0" y="273688"/>
              <a:ext cx="6232280" cy="717928"/>
            </a:xfrm>
            <a:prstGeom prst="rect">
              <a:avLst/>
            </a:prstGeom>
          </p:spPr>
          <p:txBody>
            <a:bodyPr lIns="0" tIns="0" rIns="0" bIns="0" rtlCol="0" anchor="t">
              <a:spAutoFit/>
            </a:bodyPr>
            <a:lstStyle/>
            <a:p>
              <a:pPr algn="ctr">
                <a:lnSpc>
                  <a:spcPts val="4335"/>
                </a:lnSpc>
              </a:pPr>
              <a:r>
                <a:rPr lang="en-US" sz="3096" dirty="0">
                  <a:solidFill>
                    <a:srgbClr val="00534E"/>
                  </a:solidFill>
                  <a:latin typeface="Atkinson Hyperlegible Next" pitchFamily="2" charset="77"/>
                  <a:ea typeface="Poppins Bold"/>
                  <a:cs typeface="Poppins Bold"/>
                  <a:sym typeface="Poppins Bold"/>
                </a:rPr>
                <a:t>Heat</a:t>
              </a:r>
            </a:p>
          </p:txBody>
        </p:sp>
      </p:grpSp>
      <p:grpSp>
        <p:nvGrpSpPr>
          <p:cNvPr id="13" name="Group 13"/>
          <p:cNvGrpSpPr/>
          <p:nvPr/>
        </p:nvGrpSpPr>
        <p:grpSpPr>
          <a:xfrm>
            <a:off x="9440641" y="8237884"/>
            <a:ext cx="4674210" cy="1020416"/>
            <a:chOff x="0" y="0"/>
            <a:chExt cx="6232280" cy="1360555"/>
          </a:xfrm>
        </p:grpSpPr>
        <p:grpSp>
          <p:nvGrpSpPr>
            <p:cNvPr id="14" name="Group 14"/>
            <p:cNvGrpSpPr/>
            <p:nvPr/>
          </p:nvGrpSpPr>
          <p:grpSpPr>
            <a:xfrm>
              <a:off x="0" y="0"/>
              <a:ext cx="6232280" cy="1360555"/>
              <a:chOff x="0" y="0"/>
              <a:chExt cx="1590208" cy="347155"/>
            </a:xfrm>
          </p:grpSpPr>
          <p:sp>
            <p:nvSpPr>
              <p:cNvPr id="15" name="Freeform 15"/>
              <p:cNvSpPr/>
              <p:nvPr/>
            </p:nvSpPr>
            <p:spPr>
              <a:xfrm>
                <a:off x="0" y="0"/>
                <a:ext cx="1590208" cy="347155"/>
              </a:xfrm>
              <a:custGeom>
                <a:avLst/>
                <a:gdLst/>
                <a:ahLst/>
                <a:cxnLst/>
                <a:rect l="l" t="t" r="r" b="b"/>
                <a:pathLst>
                  <a:path w="1590208" h="347155">
                    <a:moveTo>
                      <a:pt x="41408" y="0"/>
                    </a:moveTo>
                    <a:lnTo>
                      <a:pt x="1548800" y="0"/>
                    </a:lnTo>
                    <a:cubicBezTo>
                      <a:pt x="1559782" y="0"/>
                      <a:pt x="1570314" y="4363"/>
                      <a:pt x="1578080" y="12128"/>
                    </a:cubicBezTo>
                    <a:cubicBezTo>
                      <a:pt x="1585845" y="19893"/>
                      <a:pt x="1590208" y="30426"/>
                      <a:pt x="1590208" y="41408"/>
                    </a:cubicBezTo>
                    <a:lnTo>
                      <a:pt x="1590208" y="305747"/>
                    </a:lnTo>
                    <a:cubicBezTo>
                      <a:pt x="1590208" y="316729"/>
                      <a:pt x="1585845" y="327261"/>
                      <a:pt x="1578080" y="335027"/>
                    </a:cubicBezTo>
                    <a:cubicBezTo>
                      <a:pt x="1570314" y="342792"/>
                      <a:pt x="1559782" y="347155"/>
                      <a:pt x="1548800" y="347155"/>
                    </a:cubicBezTo>
                    <a:lnTo>
                      <a:pt x="41408" y="347155"/>
                    </a:lnTo>
                    <a:cubicBezTo>
                      <a:pt x="18539" y="347155"/>
                      <a:pt x="0" y="328616"/>
                      <a:pt x="0" y="305747"/>
                    </a:cubicBezTo>
                    <a:lnTo>
                      <a:pt x="0" y="41408"/>
                    </a:lnTo>
                    <a:cubicBezTo>
                      <a:pt x="0" y="18539"/>
                      <a:pt x="18539" y="0"/>
                      <a:pt x="41408" y="0"/>
                    </a:cubicBezTo>
                    <a:close/>
                  </a:path>
                </a:pathLst>
              </a:custGeom>
              <a:solidFill>
                <a:srgbClr val="FBD1B2"/>
              </a:solidFill>
              <a:ln w="19050" cap="rnd">
                <a:solidFill>
                  <a:srgbClr val="684836"/>
                </a:solidFill>
                <a:prstDash val="solid"/>
                <a:round/>
              </a:ln>
            </p:spPr>
            <p:txBody>
              <a:bodyPr/>
              <a:lstStyle/>
              <a:p>
                <a:endParaRPr lang="de-DE" dirty="0">
                  <a:latin typeface="Atkinson Hyperlegible Next" pitchFamily="2" charset="77"/>
                </a:endParaRPr>
              </a:p>
            </p:txBody>
          </p:sp>
          <p:sp>
            <p:nvSpPr>
              <p:cNvPr id="16" name="TextBox 16"/>
              <p:cNvSpPr txBox="1"/>
              <p:nvPr/>
            </p:nvSpPr>
            <p:spPr>
              <a:xfrm>
                <a:off x="0" y="-38100"/>
                <a:ext cx="1590208" cy="385255"/>
              </a:xfrm>
              <a:prstGeom prst="rect">
                <a:avLst/>
              </a:prstGeom>
            </p:spPr>
            <p:txBody>
              <a:bodyPr lIns="46236" tIns="46236" rIns="46236" bIns="46236" rtlCol="0" anchor="ctr"/>
              <a:lstStyle/>
              <a:p>
                <a:pPr algn="ctr">
                  <a:lnSpc>
                    <a:spcPts val="2659"/>
                  </a:lnSpc>
                  <a:spcBef>
                    <a:spcPct val="0"/>
                  </a:spcBef>
                </a:pPr>
                <a:endParaRPr dirty="0">
                  <a:latin typeface="Atkinson Hyperlegible Next" pitchFamily="2" charset="77"/>
                </a:endParaRPr>
              </a:p>
            </p:txBody>
          </p:sp>
        </p:grpSp>
        <p:sp>
          <p:nvSpPr>
            <p:cNvPr id="17" name="TextBox 17"/>
            <p:cNvSpPr txBox="1"/>
            <p:nvPr/>
          </p:nvSpPr>
          <p:spPr>
            <a:xfrm>
              <a:off x="0" y="273688"/>
              <a:ext cx="6232280" cy="717928"/>
            </a:xfrm>
            <a:prstGeom prst="rect">
              <a:avLst/>
            </a:prstGeom>
          </p:spPr>
          <p:txBody>
            <a:bodyPr lIns="0" tIns="0" rIns="0" bIns="0" rtlCol="0" anchor="t">
              <a:spAutoFit/>
            </a:bodyPr>
            <a:lstStyle/>
            <a:p>
              <a:pPr algn="ctr">
                <a:lnSpc>
                  <a:spcPts val="4335"/>
                </a:lnSpc>
              </a:pPr>
              <a:r>
                <a:rPr lang="en-US" sz="3096" dirty="0">
                  <a:solidFill>
                    <a:srgbClr val="00534E"/>
                  </a:solidFill>
                  <a:latin typeface="Atkinson Hyperlegible Next" pitchFamily="2" charset="77"/>
                  <a:ea typeface="Poppins Bold"/>
                  <a:cs typeface="Poppins Bold"/>
                  <a:sym typeface="Poppins Bold"/>
                </a:rPr>
                <a:t>Heavy rain</a:t>
              </a:r>
            </a:p>
          </p:txBody>
        </p:sp>
      </p:grpSp>
      <p:pic>
        <p:nvPicPr>
          <p:cNvPr id="4" name="Grafik 3" descr="dunkel (mittlere Sonne) mit einfarbiger Füllung">
            <a:extLst>
              <a:ext uri="{FF2B5EF4-FFF2-40B4-BE49-F238E27FC236}">
                <a16:creationId xmlns:a16="http://schemas.microsoft.com/office/drawing/2014/main" id="{43A6CB72-1830-D5FF-2762-EA77673B1B8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083927" y="4100524"/>
            <a:ext cx="3612273" cy="3612273"/>
          </a:xfrm>
          <a:prstGeom prst="rect">
            <a:avLst/>
          </a:prstGeom>
        </p:spPr>
      </p:pic>
      <p:pic>
        <p:nvPicPr>
          <p:cNvPr id="19" name="Grafik 18" descr="Hohe Temperatur Silhouette">
            <a:extLst>
              <a:ext uri="{FF2B5EF4-FFF2-40B4-BE49-F238E27FC236}">
                <a16:creationId xmlns:a16="http://schemas.microsoft.com/office/drawing/2014/main" id="{27C8C9B3-90CC-6642-6053-A534BF616E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00800" y="6060357"/>
            <a:ext cx="1758144" cy="1758144"/>
          </a:xfrm>
          <a:prstGeom prst="rect">
            <a:avLst/>
          </a:prstGeom>
        </p:spPr>
      </p:pic>
      <p:pic>
        <p:nvPicPr>
          <p:cNvPr id="21" name="Grafik 20" descr="Start mit einfarbiger Füllung">
            <a:extLst>
              <a:ext uri="{FF2B5EF4-FFF2-40B4-BE49-F238E27FC236}">
                <a16:creationId xmlns:a16="http://schemas.microsoft.com/office/drawing/2014/main" id="{49383730-E3F9-C80E-1FF5-D1B33F87132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27494" y="5397764"/>
            <a:ext cx="2124079" cy="2124079"/>
          </a:xfrm>
          <a:prstGeom prst="rect">
            <a:avLst/>
          </a:prstGeom>
        </p:spPr>
      </p:pic>
      <p:pic>
        <p:nvPicPr>
          <p:cNvPr id="23" name="Grafik 22" descr="Schwimmen mit einfarbiger Füllung">
            <a:extLst>
              <a:ext uri="{FF2B5EF4-FFF2-40B4-BE49-F238E27FC236}">
                <a16:creationId xmlns:a16="http://schemas.microsoft.com/office/drawing/2014/main" id="{CC32DDDF-2848-6C17-ABB2-E62145CD89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94912" y="6627985"/>
            <a:ext cx="1507266" cy="1507266"/>
          </a:xfrm>
          <a:prstGeom prst="rect">
            <a:avLst/>
          </a:prstGeom>
        </p:spPr>
      </p:pic>
      <p:pic>
        <p:nvPicPr>
          <p:cNvPr id="25" name="Grafik 24" descr="Wolke mit Blitz und Regen Silhouette">
            <a:extLst>
              <a:ext uri="{FF2B5EF4-FFF2-40B4-BE49-F238E27FC236}">
                <a16:creationId xmlns:a16="http://schemas.microsoft.com/office/drawing/2014/main" id="{6FAA7689-8587-8B34-BD8B-36822DBCA61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20400" y="3687774"/>
            <a:ext cx="2884216" cy="2884216"/>
          </a:xfrm>
          <a:prstGeom prst="rect">
            <a:avLst/>
          </a:prstGeom>
        </p:spPr>
      </p:pic>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grpSp>
        <p:nvGrpSpPr>
          <p:cNvPr id="13" name="Group 13"/>
          <p:cNvGrpSpPr/>
          <p:nvPr/>
        </p:nvGrpSpPr>
        <p:grpSpPr>
          <a:xfrm>
            <a:off x="1333500" y="6151361"/>
            <a:ext cx="7219191" cy="924171"/>
            <a:chOff x="0" y="0"/>
            <a:chExt cx="9625588" cy="1232227"/>
          </a:xfrm>
        </p:grpSpPr>
        <p:grpSp>
          <p:nvGrpSpPr>
            <p:cNvPr id="14" name="Group 14"/>
            <p:cNvGrpSpPr/>
            <p:nvPr/>
          </p:nvGrpSpPr>
          <p:grpSpPr>
            <a:xfrm>
              <a:off x="0" y="0"/>
              <a:ext cx="9625588" cy="1232227"/>
              <a:chOff x="0" y="0"/>
              <a:chExt cx="2718790" cy="348048"/>
            </a:xfrm>
          </p:grpSpPr>
          <p:sp>
            <p:nvSpPr>
              <p:cNvPr id="15" name="Freeform 15"/>
              <p:cNvSpPr/>
              <p:nvPr/>
            </p:nvSpPr>
            <p:spPr>
              <a:xfrm>
                <a:off x="0" y="0"/>
                <a:ext cx="2718790" cy="348048"/>
              </a:xfrm>
              <a:custGeom>
                <a:avLst/>
                <a:gdLst/>
                <a:ahLst/>
                <a:cxnLst/>
                <a:rect l="l" t="t" r="r" b="b"/>
                <a:pathLst>
                  <a:path w="2718790" h="348048">
                    <a:moveTo>
                      <a:pt x="26810" y="0"/>
                    </a:moveTo>
                    <a:lnTo>
                      <a:pt x="2691980" y="0"/>
                    </a:lnTo>
                    <a:cubicBezTo>
                      <a:pt x="2706787" y="0"/>
                      <a:pt x="2718790" y="12003"/>
                      <a:pt x="2718790" y="26810"/>
                    </a:cubicBezTo>
                    <a:lnTo>
                      <a:pt x="2718790" y="321238"/>
                    </a:lnTo>
                    <a:cubicBezTo>
                      <a:pt x="2718790" y="336045"/>
                      <a:pt x="2706787" y="348048"/>
                      <a:pt x="2691980" y="348048"/>
                    </a:cubicBezTo>
                    <a:lnTo>
                      <a:pt x="26810" y="348048"/>
                    </a:lnTo>
                    <a:cubicBezTo>
                      <a:pt x="12003" y="348048"/>
                      <a:pt x="0" y="336045"/>
                      <a:pt x="0" y="321238"/>
                    </a:cubicBezTo>
                    <a:lnTo>
                      <a:pt x="0" y="26810"/>
                    </a:lnTo>
                    <a:cubicBezTo>
                      <a:pt x="0" y="12003"/>
                      <a:pt x="12003" y="0"/>
                      <a:pt x="26810" y="0"/>
                    </a:cubicBezTo>
                    <a:close/>
                  </a:path>
                </a:pathLst>
              </a:custGeom>
              <a:solidFill>
                <a:srgbClr val="E26A53"/>
              </a:solid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16" name="TextBox 16"/>
              <p:cNvSpPr txBox="1"/>
              <p:nvPr/>
            </p:nvSpPr>
            <p:spPr>
              <a:xfrm>
                <a:off x="0" y="-38100"/>
                <a:ext cx="2718790" cy="386148"/>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17" name="TextBox 17"/>
            <p:cNvSpPr txBox="1"/>
            <p:nvPr/>
          </p:nvSpPr>
          <p:spPr>
            <a:xfrm>
              <a:off x="0" y="247557"/>
              <a:ext cx="9625588" cy="651388"/>
            </a:xfrm>
            <a:prstGeom prst="rect">
              <a:avLst/>
            </a:prstGeom>
          </p:spPr>
          <p:txBody>
            <a:bodyPr lIns="0" tIns="0" rIns="0" bIns="0" rtlCol="0" anchor="t">
              <a:spAutoFit/>
            </a:bodyPr>
            <a:lstStyle/>
            <a:p>
              <a:pPr algn="ctr">
                <a:lnSpc>
                  <a:spcPts val="3916"/>
                </a:lnSpc>
              </a:pPr>
              <a:r>
                <a:rPr lang="en-US" sz="2797" dirty="0">
                  <a:solidFill>
                    <a:srgbClr val="FBD1B2"/>
                  </a:solidFill>
                  <a:latin typeface="Atkinson Hyperlegible Next" pitchFamily="2" charset="77"/>
                  <a:ea typeface="Poppins Bold"/>
                  <a:cs typeface="Poppins Bold"/>
                  <a:sym typeface="Poppins Bold"/>
                </a:rPr>
                <a:t>The drainage system is overloaded</a:t>
              </a:r>
            </a:p>
          </p:txBody>
        </p:sp>
      </p:grpSp>
      <p:grpSp>
        <p:nvGrpSpPr>
          <p:cNvPr id="18" name="Group 18"/>
          <p:cNvGrpSpPr/>
          <p:nvPr/>
        </p:nvGrpSpPr>
        <p:grpSpPr>
          <a:xfrm>
            <a:off x="1333500" y="4827140"/>
            <a:ext cx="7219191" cy="924171"/>
            <a:chOff x="0" y="0"/>
            <a:chExt cx="9625588" cy="1232227"/>
          </a:xfrm>
        </p:grpSpPr>
        <p:grpSp>
          <p:nvGrpSpPr>
            <p:cNvPr id="19" name="Group 19"/>
            <p:cNvGrpSpPr/>
            <p:nvPr/>
          </p:nvGrpSpPr>
          <p:grpSpPr>
            <a:xfrm>
              <a:off x="0" y="0"/>
              <a:ext cx="9625588" cy="1232227"/>
              <a:chOff x="0" y="0"/>
              <a:chExt cx="2718790" cy="348048"/>
            </a:xfrm>
          </p:grpSpPr>
          <p:sp>
            <p:nvSpPr>
              <p:cNvPr id="20" name="Freeform 20"/>
              <p:cNvSpPr/>
              <p:nvPr/>
            </p:nvSpPr>
            <p:spPr>
              <a:xfrm>
                <a:off x="0" y="0"/>
                <a:ext cx="2718790" cy="348048"/>
              </a:xfrm>
              <a:custGeom>
                <a:avLst/>
                <a:gdLst/>
                <a:ahLst/>
                <a:cxnLst/>
                <a:rect l="l" t="t" r="r" b="b"/>
                <a:pathLst>
                  <a:path w="2718790" h="348048">
                    <a:moveTo>
                      <a:pt x="26810" y="0"/>
                    </a:moveTo>
                    <a:lnTo>
                      <a:pt x="2691980" y="0"/>
                    </a:lnTo>
                    <a:cubicBezTo>
                      <a:pt x="2706787" y="0"/>
                      <a:pt x="2718790" y="12003"/>
                      <a:pt x="2718790" y="26810"/>
                    </a:cubicBezTo>
                    <a:lnTo>
                      <a:pt x="2718790" y="321238"/>
                    </a:lnTo>
                    <a:cubicBezTo>
                      <a:pt x="2718790" y="336045"/>
                      <a:pt x="2706787" y="348048"/>
                      <a:pt x="2691980" y="348048"/>
                    </a:cubicBezTo>
                    <a:lnTo>
                      <a:pt x="26810" y="348048"/>
                    </a:lnTo>
                    <a:cubicBezTo>
                      <a:pt x="12003" y="348048"/>
                      <a:pt x="0" y="336045"/>
                      <a:pt x="0" y="321238"/>
                    </a:cubicBezTo>
                    <a:lnTo>
                      <a:pt x="0" y="26810"/>
                    </a:lnTo>
                    <a:cubicBezTo>
                      <a:pt x="0" y="12003"/>
                      <a:pt x="12003" y="0"/>
                      <a:pt x="26810" y="0"/>
                    </a:cubicBezTo>
                    <a:close/>
                  </a:path>
                </a:pathLst>
              </a:custGeom>
              <a:solidFill>
                <a:srgbClr val="E26A53"/>
              </a:solid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21" name="TextBox 21"/>
              <p:cNvSpPr txBox="1"/>
              <p:nvPr/>
            </p:nvSpPr>
            <p:spPr>
              <a:xfrm>
                <a:off x="0" y="-38100"/>
                <a:ext cx="2718790" cy="386148"/>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2" name="TextBox 22"/>
            <p:cNvSpPr txBox="1"/>
            <p:nvPr/>
          </p:nvSpPr>
          <p:spPr>
            <a:xfrm>
              <a:off x="0" y="247557"/>
              <a:ext cx="9625588" cy="651388"/>
            </a:xfrm>
            <a:prstGeom prst="rect">
              <a:avLst/>
            </a:prstGeom>
          </p:spPr>
          <p:txBody>
            <a:bodyPr lIns="0" tIns="0" rIns="0" bIns="0" rtlCol="0" anchor="t">
              <a:spAutoFit/>
            </a:bodyPr>
            <a:lstStyle/>
            <a:p>
              <a:pPr algn="ctr">
                <a:lnSpc>
                  <a:spcPts val="3916"/>
                </a:lnSpc>
              </a:pPr>
              <a:r>
                <a:rPr lang="en-US" sz="2797" dirty="0">
                  <a:solidFill>
                    <a:srgbClr val="FBD1B2"/>
                  </a:solidFill>
                  <a:latin typeface="Atkinson Hyperlegible Next" pitchFamily="2" charset="77"/>
                  <a:ea typeface="Poppins Bold"/>
                  <a:cs typeface="Poppins Bold"/>
                  <a:sym typeface="Poppins Bold"/>
                </a:rPr>
                <a:t>Roads flood quickly</a:t>
              </a:r>
            </a:p>
          </p:txBody>
        </p:sp>
      </p:grpSp>
      <p:grpSp>
        <p:nvGrpSpPr>
          <p:cNvPr id="23" name="Group 23"/>
          <p:cNvGrpSpPr/>
          <p:nvPr/>
        </p:nvGrpSpPr>
        <p:grpSpPr>
          <a:xfrm>
            <a:off x="1333500" y="7475582"/>
            <a:ext cx="7219191" cy="924171"/>
            <a:chOff x="0" y="0"/>
            <a:chExt cx="9625588" cy="1232227"/>
          </a:xfrm>
        </p:grpSpPr>
        <p:grpSp>
          <p:nvGrpSpPr>
            <p:cNvPr id="24" name="Group 24"/>
            <p:cNvGrpSpPr/>
            <p:nvPr/>
          </p:nvGrpSpPr>
          <p:grpSpPr>
            <a:xfrm>
              <a:off x="0" y="0"/>
              <a:ext cx="9625588" cy="1232227"/>
              <a:chOff x="0" y="0"/>
              <a:chExt cx="2718790" cy="348048"/>
            </a:xfrm>
          </p:grpSpPr>
          <p:sp>
            <p:nvSpPr>
              <p:cNvPr id="25" name="Freeform 25"/>
              <p:cNvSpPr/>
              <p:nvPr/>
            </p:nvSpPr>
            <p:spPr>
              <a:xfrm>
                <a:off x="0" y="0"/>
                <a:ext cx="2718790" cy="348048"/>
              </a:xfrm>
              <a:custGeom>
                <a:avLst/>
                <a:gdLst/>
                <a:ahLst/>
                <a:cxnLst/>
                <a:rect l="l" t="t" r="r" b="b"/>
                <a:pathLst>
                  <a:path w="2718790" h="348048">
                    <a:moveTo>
                      <a:pt x="26810" y="0"/>
                    </a:moveTo>
                    <a:lnTo>
                      <a:pt x="2691980" y="0"/>
                    </a:lnTo>
                    <a:cubicBezTo>
                      <a:pt x="2706787" y="0"/>
                      <a:pt x="2718790" y="12003"/>
                      <a:pt x="2718790" y="26810"/>
                    </a:cubicBezTo>
                    <a:lnTo>
                      <a:pt x="2718790" y="321238"/>
                    </a:lnTo>
                    <a:cubicBezTo>
                      <a:pt x="2718790" y="336045"/>
                      <a:pt x="2706787" y="348048"/>
                      <a:pt x="2691980" y="348048"/>
                    </a:cubicBezTo>
                    <a:lnTo>
                      <a:pt x="26810" y="348048"/>
                    </a:lnTo>
                    <a:cubicBezTo>
                      <a:pt x="12003" y="348048"/>
                      <a:pt x="0" y="336045"/>
                      <a:pt x="0" y="321238"/>
                    </a:cubicBezTo>
                    <a:lnTo>
                      <a:pt x="0" y="26810"/>
                    </a:lnTo>
                    <a:cubicBezTo>
                      <a:pt x="0" y="12003"/>
                      <a:pt x="12003" y="0"/>
                      <a:pt x="26810" y="0"/>
                    </a:cubicBezTo>
                    <a:close/>
                  </a:path>
                </a:pathLst>
              </a:custGeom>
              <a:solidFill>
                <a:srgbClr val="E26A53"/>
              </a:solid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26" name="TextBox 26"/>
              <p:cNvSpPr txBox="1"/>
              <p:nvPr/>
            </p:nvSpPr>
            <p:spPr>
              <a:xfrm>
                <a:off x="0" y="-38100"/>
                <a:ext cx="2718790" cy="386148"/>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7" name="TextBox 27"/>
            <p:cNvSpPr txBox="1"/>
            <p:nvPr/>
          </p:nvSpPr>
          <p:spPr>
            <a:xfrm>
              <a:off x="0" y="247557"/>
              <a:ext cx="9625588" cy="651388"/>
            </a:xfrm>
            <a:prstGeom prst="rect">
              <a:avLst/>
            </a:prstGeom>
          </p:spPr>
          <p:txBody>
            <a:bodyPr lIns="0" tIns="0" rIns="0" bIns="0" rtlCol="0" anchor="t">
              <a:spAutoFit/>
            </a:bodyPr>
            <a:lstStyle/>
            <a:p>
              <a:pPr algn="ctr">
                <a:lnSpc>
                  <a:spcPts val="3916"/>
                </a:lnSpc>
              </a:pPr>
              <a:r>
                <a:rPr lang="en-US" sz="2797" dirty="0">
                  <a:solidFill>
                    <a:srgbClr val="FBD1B2"/>
                  </a:solidFill>
                  <a:latin typeface="Atkinson Hyperlegible Next" pitchFamily="2" charset="77"/>
                  <a:ea typeface="Poppins Bold"/>
                  <a:cs typeface="Poppins Bold"/>
                  <a:sym typeface="Poppins Bold"/>
                </a:rPr>
                <a:t>Basements are flooded</a:t>
              </a:r>
            </a:p>
          </p:txBody>
        </p:sp>
      </p:grpSp>
      <p:sp>
        <p:nvSpPr>
          <p:cNvPr id="34" name="TextBox 34"/>
          <p:cNvSpPr txBox="1"/>
          <p:nvPr/>
        </p:nvSpPr>
        <p:spPr>
          <a:xfrm>
            <a:off x="1333500" y="3434705"/>
            <a:ext cx="7048500" cy="540385"/>
          </a:xfrm>
          <a:prstGeom prst="rect">
            <a:avLst/>
          </a:prstGeom>
        </p:spPr>
        <p:txBody>
          <a:bodyPr lIns="0" tIns="0" rIns="0" bIns="0" rtlCol="0" anchor="t">
            <a:spAutoFit/>
          </a:bodyPr>
          <a:lstStyle/>
          <a:p>
            <a:pPr>
              <a:lnSpc>
                <a:spcPts val="4160"/>
              </a:lnSpc>
            </a:pPr>
            <a:r>
              <a:rPr lang="en-US" sz="3200" dirty="0">
                <a:solidFill>
                  <a:srgbClr val="FBD1B2"/>
                </a:solidFill>
                <a:latin typeface="Atkinson Hyperlegible Next" pitchFamily="2" charset="77"/>
                <a:ea typeface="Poppins"/>
                <a:cs typeface="Poppins"/>
                <a:sym typeface="Poppins"/>
              </a:rPr>
              <a:t>A lot of rain in a short period of time!</a:t>
            </a:r>
          </a:p>
        </p:txBody>
      </p:sp>
      <p:sp>
        <p:nvSpPr>
          <p:cNvPr id="35" name="TextBox 35"/>
          <p:cNvSpPr txBox="1"/>
          <p:nvPr/>
        </p:nvSpPr>
        <p:spPr>
          <a:xfrm>
            <a:off x="1333500" y="1986915"/>
            <a:ext cx="7048500" cy="1208023"/>
          </a:xfrm>
          <a:prstGeom prst="rect">
            <a:avLst/>
          </a:prstGeom>
        </p:spPr>
        <p:txBody>
          <a:bodyPr lIns="0" tIns="0" rIns="0" bIns="0" rtlCol="0" anchor="t">
            <a:spAutoFit/>
          </a:bodyPr>
          <a:lstStyle/>
          <a:p>
            <a:pPr marL="0" lvl="0" indent="0" algn="l">
              <a:lnSpc>
                <a:spcPts val="9349"/>
              </a:lnSpc>
              <a:spcBef>
                <a:spcPct val="0"/>
              </a:spcBef>
            </a:pPr>
            <a:r>
              <a:rPr lang="en-US" sz="8499" b="1" dirty="0">
                <a:solidFill>
                  <a:srgbClr val="99D0BA"/>
                </a:solidFill>
                <a:latin typeface="Atkinson Hyperlegible Next" pitchFamily="2" charset="77"/>
                <a:ea typeface="Funtastic"/>
                <a:cs typeface="Funtastic"/>
                <a:sym typeface="Funtastic"/>
              </a:rPr>
              <a:t>Heavy Rain</a:t>
            </a:r>
          </a:p>
        </p:txBody>
      </p:sp>
      <p:pic>
        <p:nvPicPr>
          <p:cNvPr id="3" name="Grafik 2" descr="Regen mit einfarbiger Füllung">
            <a:extLst>
              <a:ext uri="{FF2B5EF4-FFF2-40B4-BE49-F238E27FC236}">
                <a16:creationId xmlns:a16="http://schemas.microsoft.com/office/drawing/2014/main" id="{8E156160-CB6C-36AC-C342-D089A912DFC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87000" y="1407911"/>
            <a:ext cx="4343400" cy="4343400"/>
          </a:xfrm>
          <a:prstGeom prst="rect">
            <a:avLst/>
          </a:prstGeom>
        </p:spPr>
      </p:pic>
      <p:pic>
        <p:nvPicPr>
          <p:cNvPr id="5" name="Grafik 4" descr="Cloud mit einfarbiger Füllung">
            <a:extLst>
              <a:ext uri="{FF2B5EF4-FFF2-40B4-BE49-F238E27FC236}">
                <a16:creationId xmlns:a16="http://schemas.microsoft.com/office/drawing/2014/main" id="{527313F0-FBE4-11D8-987D-081F59653F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30400" y="3154594"/>
            <a:ext cx="2895600" cy="2895600"/>
          </a:xfrm>
          <a:prstGeom prst="rect">
            <a:avLst/>
          </a:prstGeom>
        </p:spPr>
      </p:pic>
      <p:pic>
        <p:nvPicPr>
          <p:cNvPr id="7" name="Grafik 6" descr="Regen Silhouette">
            <a:extLst>
              <a:ext uri="{FF2B5EF4-FFF2-40B4-BE49-F238E27FC236}">
                <a16:creationId xmlns:a16="http://schemas.microsoft.com/office/drawing/2014/main" id="{FFF9A61E-B7BC-15BB-7733-1A1139AA89C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758583" y="3441429"/>
            <a:ext cx="2895600" cy="2895600"/>
          </a:xfrm>
          <a:prstGeom prst="rect">
            <a:avLst/>
          </a:prstGeom>
        </p:spPr>
      </p:pic>
      <p:pic>
        <p:nvPicPr>
          <p:cNvPr id="9" name="Grafik 8" descr="Wolke mit Blitz und Regen Silhouette">
            <a:extLst>
              <a:ext uri="{FF2B5EF4-FFF2-40B4-BE49-F238E27FC236}">
                <a16:creationId xmlns:a16="http://schemas.microsoft.com/office/drawing/2014/main" id="{AB2C3882-CA7C-0486-A924-78D24B4AADB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98337" y="4071188"/>
            <a:ext cx="3360246" cy="3360246"/>
          </a:xfrm>
          <a:prstGeom prst="rect">
            <a:avLst/>
          </a:prstGeom>
        </p:spPr>
      </p:pic>
    </p:spTree>
  </p:cSld>
  <p:clrMapOvr>
    <a:masterClrMapping/>
  </p:clrMapOvr>
  <p:transition>
    <p:cover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1FA35F11-C4E7-3DA3-9036-92DDCF664F7F}"/>
              </a:ext>
            </a:extLst>
          </p:cNvPr>
          <p:cNvSpPr txBox="1"/>
          <p:nvPr/>
        </p:nvSpPr>
        <p:spPr>
          <a:xfrm>
            <a:off x="3276600" y="5676900"/>
            <a:ext cx="13109486" cy="369332"/>
          </a:xfrm>
          <a:prstGeom prst="rect">
            <a:avLst/>
          </a:prstGeom>
          <a:noFill/>
        </p:spPr>
        <p:txBody>
          <a:bodyPr wrap="none" rtlCol="0">
            <a:spAutoFit/>
          </a:bodyPr>
          <a:lstStyle/>
          <a:p>
            <a:r>
              <a:rPr lang="de-DE" dirty="0"/>
              <a:t>Video Schwammstadt in 3-5 Folien umwandeln; kannst Screenshots aus dem Video nutzen; </a:t>
            </a:r>
            <a:r>
              <a:rPr lang="de-DE" dirty="0" err="1"/>
              <a:t>angabe</a:t>
            </a:r>
            <a:r>
              <a:rPr lang="de-DE" dirty="0"/>
              <a:t> aus Video </a:t>
            </a:r>
            <a:r>
              <a:rPr lang="de-DE" dirty="0" err="1"/>
              <a:t>StEB</a:t>
            </a:r>
            <a:r>
              <a:rPr lang="de-DE" dirty="0"/>
              <a:t>, muss in Impressum rein</a:t>
            </a:r>
          </a:p>
        </p:txBody>
      </p:sp>
      <p:pic>
        <p:nvPicPr>
          <p:cNvPr id="4" name="Grafik 3">
            <a:extLst>
              <a:ext uri="{FF2B5EF4-FFF2-40B4-BE49-F238E27FC236}">
                <a16:creationId xmlns:a16="http://schemas.microsoft.com/office/drawing/2014/main" id="{7CD5FC5C-BF7B-DB0D-45E5-11A2A35833D7}"/>
              </a:ext>
            </a:extLst>
          </p:cNvPr>
          <p:cNvPicPr>
            <a:picLocks noChangeAspect="1"/>
          </p:cNvPicPr>
          <p:nvPr/>
        </p:nvPicPr>
        <p:blipFill>
          <a:blip r:embed="rId2"/>
          <a:stretch>
            <a:fillRect/>
          </a:stretch>
        </p:blipFill>
        <p:spPr>
          <a:xfrm>
            <a:off x="0" y="0"/>
            <a:ext cx="18288000" cy="10287000"/>
          </a:xfrm>
          <a:prstGeom prst="rect">
            <a:avLst/>
          </a:prstGeom>
        </p:spPr>
      </p:pic>
      <p:sp>
        <p:nvSpPr>
          <p:cNvPr id="6" name="Textfeld 5">
            <a:extLst>
              <a:ext uri="{FF2B5EF4-FFF2-40B4-BE49-F238E27FC236}">
                <a16:creationId xmlns:a16="http://schemas.microsoft.com/office/drawing/2014/main" id="{BB04816C-0B8C-DCB2-1243-DB222223EF45}"/>
              </a:ext>
            </a:extLst>
          </p:cNvPr>
          <p:cNvSpPr txBox="1"/>
          <p:nvPr/>
        </p:nvSpPr>
        <p:spPr>
          <a:xfrm>
            <a:off x="4381959" y="637556"/>
            <a:ext cx="9524082" cy="769441"/>
          </a:xfrm>
          <a:prstGeom prst="rect">
            <a:avLst/>
          </a:prstGeom>
          <a:noFill/>
        </p:spPr>
        <p:txBody>
          <a:bodyPr wrap="none" rtlCol="0">
            <a:spAutoFit/>
          </a:bodyPr>
          <a:lstStyle/>
          <a:p>
            <a:r>
              <a:rPr lang="de-DE" sz="4400" b="1" dirty="0" err="1">
                <a:solidFill>
                  <a:schemeClr val="bg1"/>
                </a:solidFill>
              </a:rPr>
              <a:t>What</a:t>
            </a:r>
            <a:r>
              <a:rPr lang="de-DE" sz="4400" b="1" dirty="0">
                <a:solidFill>
                  <a:schemeClr val="bg1"/>
                </a:solidFill>
              </a:rPr>
              <a:t> </a:t>
            </a:r>
            <a:r>
              <a:rPr lang="de-DE" sz="4400" b="1" dirty="0" err="1">
                <a:solidFill>
                  <a:schemeClr val="bg1"/>
                </a:solidFill>
              </a:rPr>
              <a:t>is</a:t>
            </a:r>
            <a:r>
              <a:rPr lang="de-DE" sz="4400" b="1" dirty="0">
                <a:solidFill>
                  <a:schemeClr val="bg1"/>
                </a:solidFill>
              </a:rPr>
              <a:t> the </a:t>
            </a:r>
            <a:r>
              <a:rPr lang="de-DE" sz="4400" b="1" dirty="0" err="1">
                <a:solidFill>
                  <a:schemeClr val="bg1"/>
                </a:solidFill>
              </a:rPr>
              <a:t>current</a:t>
            </a:r>
            <a:r>
              <a:rPr lang="de-DE" sz="4400" b="1" dirty="0">
                <a:solidFill>
                  <a:schemeClr val="bg1"/>
                </a:solidFill>
              </a:rPr>
              <a:t> </a:t>
            </a:r>
            <a:r>
              <a:rPr lang="de-DE" sz="4400" b="1" dirty="0" err="1">
                <a:solidFill>
                  <a:schemeClr val="bg1"/>
                </a:solidFill>
              </a:rPr>
              <a:t>problem</a:t>
            </a:r>
            <a:r>
              <a:rPr lang="de-DE" sz="4400" b="1" dirty="0">
                <a:solidFill>
                  <a:schemeClr val="bg1"/>
                </a:solidFill>
              </a:rPr>
              <a:t> in the </a:t>
            </a:r>
            <a:r>
              <a:rPr lang="de-DE" sz="4400" b="1" dirty="0" err="1">
                <a:solidFill>
                  <a:schemeClr val="bg1"/>
                </a:solidFill>
              </a:rPr>
              <a:t>city</a:t>
            </a:r>
            <a:r>
              <a:rPr lang="de-DE" sz="4400" b="1" dirty="0">
                <a:solidFill>
                  <a:schemeClr val="bg1"/>
                </a:solidFill>
              </a:rPr>
              <a:t>?</a:t>
            </a:r>
          </a:p>
        </p:txBody>
      </p:sp>
      <p:sp>
        <p:nvSpPr>
          <p:cNvPr id="16" name="Rechteck: gefaltete Ecke 15">
            <a:extLst>
              <a:ext uri="{FF2B5EF4-FFF2-40B4-BE49-F238E27FC236}">
                <a16:creationId xmlns:a16="http://schemas.microsoft.com/office/drawing/2014/main" id="{917963AE-9AC6-F666-087C-C6CD6C9EB96C}"/>
              </a:ext>
            </a:extLst>
          </p:cNvPr>
          <p:cNvSpPr/>
          <p:nvPr/>
        </p:nvSpPr>
        <p:spPr>
          <a:xfrm>
            <a:off x="1143000" y="2372072"/>
            <a:ext cx="5638800" cy="2771427"/>
          </a:xfrm>
          <a:prstGeom prst="foldedCorner">
            <a:avLst>
              <a:gd name="adj" fmla="val 22651"/>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indent="-285750">
              <a:buFont typeface="Arial" panose="020B0604020202020204" pitchFamily="34" charset="0"/>
              <a:buChar char="•"/>
            </a:pPr>
            <a:r>
              <a:rPr lang="de-DE" sz="2800" b="1" dirty="0"/>
              <a:t>Little </a:t>
            </a:r>
            <a:r>
              <a:rPr lang="de-DE" sz="2800" b="1" dirty="0" err="1"/>
              <a:t>greenery</a:t>
            </a:r>
            <a:endParaRPr lang="de-DE" sz="2800" b="1" dirty="0"/>
          </a:p>
          <a:p>
            <a:pPr marL="285750" indent="-285750">
              <a:buFont typeface="Arial" panose="020B0604020202020204" pitchFamily="34" charset="0"/>
              <a:buChar char="•"/>
            </a:pPr>
            <a:r>
              <a:rPr lang="de-DE" sz="2800" b="1" dirty="0" err="1"/>
              <a:t>heat</a:t>
            </a:r>
            <a:endParaRPr lang="de-DE" sz="2800" b="1" dirty="0"/>
          </a:p>
          <a:p>
            <a:pPr marL="285750" indent="-285750">
              <a:buFont typeface="Arial" panose="020B0604020202020204" pitchFamily="34" charset="0"/>
              <a:buChar char="•"/>
            </a:pPr>
            <a:r>
              <a:rPr lang="de-DE" sz="2800" b="1" dirty="0"/>
              <a:t>Extensive </a:t>
            </a:r>
            <a:r>
              <a:rPr lang="de-DE" sz="2800" b="1" dirty="0" err="1"/>
              <a:t>paved</a:t>
            </a:r>
            <a:r>
              <a:rPr lang="de-DE" sz="2800" b="1" dirty="0"/>
              <a:t> </a:t>
            </a:r>
            <a:r>
              <a:rPr lang="de-DE" sz="2800" b="1" dirty="0" err="1"/>
              <a:t>or</a:t>
            </a:r>
            <a:r>
              <a:rPr lang="de-DE" sz="2800" b="1" dirty="0"/>
              <a:t> </a:t>
            </a:r>
            <a:r>
              <a:rPr lang="de-DE" sz="2800" b="1" dirty="0" err="1"/>
              <a:t>sealed</a:t>
            </a:r>
            <a:r>
              <a:rPr lang="de-DE" sz="2800" b="1" dirty="0"/>
              <a:t> </a:t>
            </a:r>
            <a:r>
              <a:rPr lang="de-DE" sz="2800" b="1" dirty="0" err="1"/>
              <a:t>surfaces</a:t>
            </a:r>
            <a:endParaRPr lang="de-DE" sz="2800" b="1" dirty="0"/>
          </a:p>
          <a:p>
            <a:pPr marL="285750" indent="-285750">
              <a:buFont typeface="Arial" panose="020B0604020202020204" pitchFamily="34" charset="0"/>
              <a:buChar char="•"/>
            </a:pPr>
            <a:r>
              <a:rPr lang="de-DE" sz="2800" b="1" dirty="0"/>
              <a:t>Limited </a:t>
            </a:r>
            <a:r>
              <a:rPr lang="de-DE" sz="2800" b="1" dirty="0" err="1"/>
              <a:t>natural</a:t>
            </a:r>
            <a:r>
              <a:rPr lang="de-DE" sz="2800" b="1" dirty="0"/>
              <a:t> </a:t>
            </a:r>
            <a:r>
              <a:rPr lang="de-DE" sz="2800" b="1" dirty="0" err="1"/>
              <a:t>water</a:t>
            </a:r>
            <a:r>
              <a:rPr lang="de-DE" sz="2800" b="1" dirty="0"/>
              <a:t> </a:t>
            </a:r>
            <a:r>
              <a:rPr lang="de-DE" sz="2800" b="1" dirty="0" err="1"/>
              <a:t>drainage</a:t>
            </a:r>
            <a:r>
              <a:rPr lang="de-DE" sz="2800" b="1" dirty="0"/>
              <a:t> </a:t>
            </a:r>
            <a:r>
              <a:rPr lang="de-DE" sz="2800" b="1" dirty="0" err="1"/>
              <a:t>into</a:t>
            </a:r>
            <a:r>
              <a:rPr lang="de-DE" sz="2800" b="1" dirty="0"/>
              <a:t> the </a:t>
            </a:r>
            <a:r>
              <a:rPr lang="de-DE" sz="2800" b="1" dirty="0" err="1"/>
              <a:t>ground</a:t>
            </a:r>
            <a:endParaRPr lang="de-DE" sz="2800" b="1" dirty="0"/>
          </a:p>
        </p:txBody>
      </p:sp>
    </p:spTree>
    <p:extLst>
      <p:ext uri="{BB962C8B-B14F-4D97-AF65-F5344CB8AC3E}">
        <p14:creationId xmlns:p14="http://schemas.microsoft.com/office/powerpoint/2010/main" val="3325965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6F262-B142-0F7A-AF5F-40A37F516B04}"/>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ABF60542-86CD-791B-B467-35B22A0D2A62}"/>
              </a:ext>
            </a:extLst>
          </p:cNvPr>
          <p:cNvPicPr>
            <a:picLocks noChangeAspect="1"/>
          </p:cNvPicPr>
          <p:nvPr/>
        </p:nvPicPr>
        <p:blipFill>
          <a:blip r:embed="rId2"/>
          <a:stretch>
            <a:fillRect/>
          </a:stretch>
        </p:blipFill>
        <p:spPr>
          <a:xfrm>
            <a:off x="0" y="0"/>
            <a:ext cx="18288000" cy="10287000"/>
          </a:xfrm>
          <a:prstGeom prst="rect">
            <a:avLst/>
          </a:prstGeom>
        </p:spPr>
      </p:pic>
      <p:sp>
        <p:nvSpPr>
          <p:cNvPr id="6" name="Textfeld 5">
            <a:extLst>
              <a:ext uri="{FF2B5EF4-FFF2-40B4-BE49-F238E27FC236}">
                <a16:creationId xmlns:a16="http://schemas.microsoft.com/office/drawing/2014/main" id="{48B03EBF-C1AA-0E5A-632F-5E018A714EB0}"/>
              </a:ext>
            </a:extLst>
          </p:cNvPr>
          <p:cNvSpPr txBox="1"/>
          <p:nvPr/>
        </p:nvSpPr>
        <p:spPr>
          <a:xfrm>
            <a:off x="4753214" y="190500"/>
            <a:ext cx="8781571" cy="769441"/>
          </a:xfrm>
          <a:prstGeom prst="rect">
            <a:avLst/>
          </a:prstGeom>
          <a:noFill/>
        </p:spPr>
        <p:txBody>
          <a:bodyPr wrap="none" rtlCol="0">
            <a:spAutoFit/>
          </a:bodyPr>
          <a:lstStyle/>
          <a:p>
            <a:r>
              <a:rPr lang="de-DE" sz="4400" b="1" dirty="0" err="1">
                <a:solidFill>
                  <a:schemeClr val="bg1"/>
                </a:solidFill>
              </a:rPr>
              <a:t>What</a:t>
            </a:r>
            <a:r>
              <a:rPr lang="de-DE" sz="4400" b="1" dirty="0">
                <a:solidFill>
                  <a:schemeClr val="bg1"/>
                </a:solidFill>
              </a:rPr>
              <a:t> </a:t>
            </a:r>
            <a:r>
              <a:rPr lang="de-DE" sz="4400" b="1" dirty="0" err="1">
                <a:solidFill>
                  <a:schemeClr val="bg1"/>
                </a:solidFill>
              </a:rPr>
              <a:t>happens</a:t>
            </a:r>
            <a:r>
              <a:rPr lang="de-DE" sz="4400" b="1" dirty="0">
                <a:solidFill>
                  <a:schemeClr val="bg1"/>
                </a:solidFill>
              </a:rPr>
              <a:t> </a:t>
            </a:r>
            <a:r>
              <a:rPr lang="de-DE" sz="4400" b="1" dirty="0" err="1">
                <a:solidFill>
                  <a:schemeClr val="bg1"/>
                </a:solidFill>
              </a:rPr>
              <a:t>during</a:t>
            </a:r>
            <a:r>
              <a:rPr lang="de-DE" sz="4400" b="1" dirty="0">
                <a:solidFill>
                  <a:schemeClr val="bg1"/>
                </a:solidFill>
              </a:rPr>
              <a:t> heavy </a:t>
            </a:r>
            <a:r>
              <a:rPr lang="de-DE" sz="4400" b="1" dirty="0" err="1">
                <a:solidFill>
                  <a:schemeClr val="bg1"/>
                </a:solidFill>
              </a:rPr>
              <a:t>rainfall</a:t>
            </a:r>
            <a:r>
              <a:rPr lang="de-DE" sz="4400" b="1" dirty="0">
                <a:solidFill>
                  <a:schemeClr val="bg1"/>
                </a:solidFill>
              </a:rPr>
              <a:t>?</a:t>
            </a:r>
          </a:p>
        </p:txBody>
      </p:sp>
      <p:sp>
        <p:nvSpPr>
          <p:cNvPr id="8" name="Rechteck: gefaltete Ecke 7">
            <a:extLst>
              <a:ext uri="{FF2B5EF4-FFF2-40B4-BE49-F238E27FC236}">
                <a16:creationId xmlns:a16="http://schemas.microsoft.com/office/drawing/2014/main" id="{E0995119-EB9C-070A-37C5-AAE0F18FD1B7}"/>
              </a:ext>
            </a:extLst>
          </p:cNvPr>
          <p:cNvSpPr/>
          <p:nvPr/>
        </p:nvSpPr>
        <p:spPr>
          <a:xfrm>
            <a:off x="1143000" y="2372072"/>
            <a:ext cx="5410200" cy="2771427"/>
          </a:xfrm>
          <a:prstGeom prst="foldedCorner">
            <a:avLst>
              <a:gd name="adj" fmla="val 22651"/>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indent="-285750">
              <a:buFont typeface="Arial" panose="020B0604020202020204" pitchFamily="34" charset="0"/>
              <a:buChar char="•"/>
            </a:pPr>
            <a:r>
              <a:rPr lang="de-DE" sz="2800" b="1" dirty="0"/>
              <a:t>Rain </a:t>
            </a:r>
            <a:r>
              <a:rPr lang="de-DE" sz="2800" b="1" dirty="0" err="1"/>
              <a:t>flows</a:t>
            </a:r>
            <a:r>
              <a:rPr lang="de-DE" sz="2800" b="1" dirty="0"/>
              <a:t> </a:t>
            </a:r>
            <a:r>
              <a:rPr lang="de-DE" sz="2800" b="1" dirty="0" err="1"/>
              <a:t>over</a:t>
            </a:r>
            <a:r>
              <a:rPr lang="de-DE" sz="2800" b="1" dirty="0"/>
              <a:t> </a:t>
            </a:r>
            <a:r>
              <a:rPr lang="de-DE" sz="2800" b="1" dirty="0" err="1"/>
              <a:t>sealed</a:t>
            </a:r>
            <a:r>
              <a:rPr lang="de-DE" sz="2800" b="1" dirty="0"/>
              <a:t> </a:t>
            </a:r>
            <a:r>
              <a:rPr lang="de-DE" sz="2800" b="1" dirty="0" err="1"/>
              <a:t>surfaces</a:t>
            </a:r>
            <a:r>
              <a:rPr lang="de-DE" sz="2800" b="1" dirty="0"/>
              <a:t> </a:t>
            </a:r>
            <a:r>
              <a:rPr lang="de-DE" sz="2800" b="1" dirty="0" err="1"/>
              <a:t>into</a:t>
            </a:r>
            <a:r>
              <a:rPr lang="de-DE" sz="2800" b="1" dirty="0"/>
              <a:t> the </a:t>
            </a:r>
            <a:r>
              <a:rPr lang="de-DE" sz="2800" b="1" dirty="0" err="1"/>
              <a:t>sewer</a:t>
            </a:r>
            <a:r>
              <a:rPr lang="de-DE" sz="2800" b="1" dirty="0"/>
              <a:t> </a:t>
            </a:r>
            <a:r>
              <a:rPr lang="de-DE" sz="2800" b="1" dirty="0" err="1"/>
              <a:t>system</a:t>
            </a:r>
            <a:endParaRPr lang="de-DE" sz="2800" b="1" dirty="0"/>
          </a:p>
          <a:p>
            <a:pPr marL="285750" indent="-285750">
              <a:buFont typeface="Arial" panose="020B0604020202020204" pitchFamily="34" charset="0"/>
              <a:buChar char="•"/>
            </a:pPr>
            <a:r>
              <a:rPr lang="de-DE" sz="2800" b="1" dirty="0"/>
              <a:t>The </a:t>
            </a:r>
            <a:r>
              <a:rPr lang="de-DE" sz="2800" b="1" dirty="0" err="1"/>
              <a:t>sewer</a:t>
            </a:r>
            <a:r>
              <a:rPr lang="de-DE" sz="2800" b="1" dirty="0"/>
              <a:t> </a:t>
            </a:r>
            <a:r>
              <a:rPr lang="de-DE" sz="2800" b="1" dirty="0" err="1"/>
              <a:t>system</a:t>
            </a:r>
            <a:r>
              <a:rPr lang="de-DE" sz="2800" b="1" dirty="0"/>
              <a:t> </a:t>
            </a:r>
            <a:r>
              <a:rPr lang="de-DE" sz="2800" b="1" dirty="0" err="1"/>
              <a:t>has</a:t>
            </a:r>
            <a:r>
              <a:rPr lang="de-DE" sz="2800" b="1" dirty="0"/>
              <a:t> </a:t>
            </a:r>
            <a:r>
              <a:rPr lang="de-DE" sz="2800" b="1" dirty="0" err="1"/>
              <a:t>only</a:t>
            </a:r>
            <a:r>
              <a:rPr lang="de-DE" sz="2800" b="1" dirty="0"/>
              <a:t> limited </a:t>
            </a:r>
            <a:r>
              <a:rPr lang="de-DE" sz="2800" b="1" dirty="0" err="1"/>
              <a:t>capacity</a:t>
            </a:r>
            <a:r>
              <a:rPr lang="de-DE" sz="2800" b="1" dirty="0"/>
              <a:t> for </a:t>
            </a:r>
            <a:r>
              <a:rPr lang="de-DE" sz="2800" b="1" dirty="0" err="1"/>
              <a:t>water</a:t>
            </a:r>
            <a:endParaRPr lang="de-DE" sz="2800" b="1" dirty="0"/>
          </a:p>
        </p:txBody>
      </p:sp>
      <p:sp>
        <p:nvSpPr>
          <p:cNvPr id="10" name="Rechteck: gefaltete Ecke 9">
            <a:extLst>
              <a:ext uri="{FF2B5EF4-FFF2-40B4-BE49-F238E27FC236}">
                <a16:creationId xmlns:a16="http://schemas.microsoft.com/office/drawing/2014/main" id="{149EF1E0-18F4-4F9C-9B19-C119632D5322}"/>
              </a:ext>
            </a:extLst>
          </p:cNvPr>
          <p:cNvSpPr/>
          <p:nvPr/>
        </p:nvSpPr>
        <p:spPr>
          <a:xfrm>
            <a:off x="8534400" y="7200900"/>
            <a:ext cx="7988029" cy="1371600"/>
          </a:xfrm>
          <a:prstGeom prst="foldedCorner">
            <a:avLst>
              <a:gd name="adj" fmla="val 22651"/>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indent="-285750">
              <a:buFont typeface="Arial" panose="020B0604020202020204" pitchFamily="34" charset="0"/>
              <a:buChar char="•"/>
            </a:pPr>
            <a:r>
              <a:rPr lang="de-DE" sz="2800" b="1" dirty="0"/>
              <a:t>The </a:t>
            </a:r>
            <a:r>
              <a:rPr lang="de-DE" sz="2800" b="1" dirty="0" err="1"/>
              <a:t>city</a:t>
            </a:r>
            <a:r>
              <a:rPr lang="de-DE" sz="2800" b="1" dirty="0"/>
              <a:t> </a:t>
            </a:r>
            <a:r>
              <a:rPr lang="de-DE" sz="2800" b="1" dirty="0" err="1"/>
              <a:t>is</a:t>
            </a:r>
            <a:r>
              <a:rPr lang="de-DE" sz="2800" b="1" dirty="0"/>
              <a:t> </a:t>
            </a:r>
            <a:r>
              <a:rPr lang="de-DE" sz="2800" b="1" dirty="0" err="1"/>
              <a:t>flooding</a:t>
            </a:r>
            <a:r>
              <a:rPr lang="de-DE" sz="2800" b="1" dirty="0"/>
              <a:t> </a:t>
            </a:r>
            <a:r>
              <a:rPr lang="de-DE" sz="2800" b="1" dirty="0" err="1"/>
              <a:t>because</a:t>
            </a:r>
            <a:r>
              <a:rPr lang="de-DE" sz="2800" b="1" dirty="0"/>
              <a:t> the </a:t>
            </a:r>
            <a:r>
              <a:rPr lang="de-DE" sz="2800" b="1" dirty="0" err="1"/>
              <a:t>sewer</a:t>
            </a:r>
            <a:r>
              <a:rPr lang="de-DE" sz="2800" b="1" dirty="0"/>
              <a:t> </a:t>
            </a:r>
            <a:r>
              <a:rPr lang="de-DE" sz="2800" b="1" dirty="0" err="1"/>
              <a:t>system</a:t>
            </a:r>
            <a:r>
              <a:rPr lang="de-DE" sz="2800" b="1" dirty="0"/>
              <a:t> </a:t>
            </a:r>
            <a:r>
              <a:rPr lang="de-DE" sz="2800" b="1" dirty="0" err="1"/>
              <a:t>cannot</a:t>
            </a:r>
            <a:r>
              <a:rPr lang="de-DE" sz="2800" b="1" dirty="0"/>
              <a:t> handle all the </a:t>
            </a:r>
            <a:r>
              <a:rPr lang="de-DE" sz="2800" b="1" dirty="0" err="1"/>
              <a:t>rainwater</a:t>
            </a:r>
            <a:endParaRPr lang="de-DE" sz="2800" b="1" dirty="0"/>
          </a:p>
        </p:txBody>
      </p:sp>
    </p:spTree>
    <p:extLst>
      <p:ext uri="{BB962C8B-B14F-4D97-AF65-F5344CB8AC3E}">
        <p14:creationId xmlns:p14="http://schemas.microsoft.com/office/powerpoint/2010/main" val="2840030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F8B71-C128-5B01-DF5A-342BB613BCEF}"/>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0DF614CE-7F50-AB20-9411-9E2B7F6426C2}"/>
              </a:ext>
            </a:extLst>
          </p:cNvPr>
          <p:cNvPicPr>
            <a:picLocks noChangeAspect="1"/>
          </p:cNvPicPr>
          <p:nvPr/>
        </p:nvPicPr>
        <p:blipFill>
          <a:blip r:embed="rId2"/>
          <a:stretch>
            <a:fillRect/>
          </a:stretch>
        </p:blipFill>
        <p:spPr>
          <a:xfrm>
            <a:off x="0" y="0"/>
            <a:ext cx="18288000" cy="10287000"/>
          </a:xfrm>
          <a:prstGeom prst="rect">
            <a:avLst/>
          </a:prstGeom>
        </p:spPr>
      </p:pic>
      <p:sp>
        <p:nvSpPr>
          <p:cNvPr id="6" name="Textfeld 5">
            <a:extLst>
              <a:ext uri="{FF2B5EF4-FFF2-40B4-BE49-F238E27FC236}">
                <a16:creationId xmlns:a16="http://schemas.microsoft.com/office/drawing/2014/main" id="{43E4C200-AA5B-0556-A728-AD3D1F684497}"/>
              </a:ext>
            </a:extLst>
          </p:cNvPr>
          <p:cNvSpPr txBox="1"/>
          <p:nvPr/>
        </p:nvSpPr>
        <p:spPr>
          <a:xfrm>
            <a:off x="6773543" y="266700"/>
            <a:ext cx="5166351" cy="769441"/>
          </a:xfrm>
          <a:prstGeom prst="rect">
            <a:avLst/>
          </a:prstGeom>
          <a:noFill/>
        </p:spPr>
        <p:txBody>
          <a:bodyPr wrap="none" rtlCol="0">
            <a:spAutoFit/>
          </a:bodyPr>
          <a:lstStyle/>
          <a:p>
            <a:r>
              <a:rPr lang="de-DE" sz="4400" b="1" dirty="0" err="1">
                <a:solidFill>
                  <a:schemeClr val="bg1"/>
                </a:solidFill>
              </a:rPr>
              <a:t>What</a:t>
            </a:r>
            <a:r>
              <a:rPr lang="de-DE" sz="4400" b="1" dirty="0">
                <a:solidFill>
                  <a:schemeClr val="bg1"/>
                </a:solidFill>
              </a:rPr>
              <a:t> </a:t>
            </a:r>
            <a:r>
              <a:rPr lang="de-DE" sz="4400" b="1" dirty="0" err="1">
                <a:solidFill>
                  <a:schemeClr val="bg1"/>
                </a:solidFill>
              </a:rPr>
              <a:t>is</a:t>
            </a:r>
            <a:r>
              <a:rPr lang="de-DE" sz="4400" b="1" dirty="0">
                <a:solidFill>
                  <a:schemeClr val="bg1"/>
                </a:solidFill>
              </a:rPr>
              <a:t> the </a:t>
            </a:r>
            <a:r>
              <a:rPr lang="de-DE" sz="4400" b="1" dirty="0" err="1">
                <a:solidFill>
                  <a:schemeClr val="bg1"/>
                </a:solidFill>
              </a:rPr>
              <a:t>solution</a:t>
            </a:r>
            <a:r>
              <a:rPr lang="de-DE" sz="4400" b="1" dirty="0">
                <a:solidFill>
                  <a:schemeClr val="bg1"/>
                </a:solidFill>
              </a:rPr>
              <a:t>?</a:t>
            </a:r>
          </a:p>
        </p:txBody>
      </p:sp>
      <p:sp>
        <p:nvSpPr>
          <p:cNvPr id="8" name="Rechteck: gefaltete Ecke 7">
            <a:extLst>
              <a:ext uri="{FF2B5EF4-FFF2-40B4-BE49-F238E27FC236}">
                <a16:creationId xmlns:a16="http://schemas.microsoft.com/office/drawing/2014/main" id="{60175908-7F49-129E-E709-272C4A97B368}"/>
              </a:ext>
            </a:extLst>
          </p:cNvPr>
          <p:cNvSpPr/>
          <p:nvPr/>
        </p:nvSpPr>
        <p:spPr>
          <a:xfrm>
            <a:off x="457200" y="2247900"/>
            <a:ext cx="5410200" cy="3124200"/>
          </a:xfrm>
          <a:prstGeom prst="foldedCorner">
            <a:avLst>
              <a:gd name="adj" fmla="val 15713"/>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r>
              <a:rPr lang="de-DE" sz="2800" b="1" dirty="0"/>
              <a:t>Flood </a:t>
            </a:r>
            <a:r>
              <a:rPr lang="de-DE" sz="2800" b="1" dirty="0" err="1"/>
              <a:t>protection</a:t>
            </a:r>
            <a:r>
              <a:rPr lang="de-DE" sz="2800" b="1" dirty="0"/>
              <a:t> </a:t>
            </a:r>
            <a:r>
              <a:rPr lang="de-DE" sz="2800" b="1" dirty="0" err="1"/>
              <a:t>through</a:t>
            </a:r>
            <a:r>
              <a:rPr lang="de-DE" sz="2800" b="1" dirty="0"/>
              <a:t>:</a:t>
            </a:r>
          </a:p>
          <a:p>
            <a:pPr marL="457200" indent="-457200">
              <a:buFont typeface="Arial" panose="020B0604020202020204" pitchFamily="34" charset="0"/>
              <a:buChar char="•"/>
            </a:pPr>
            <a:r>
              <a:rPr lang="de-DE" sz="2800" b="1" dirty="0" err="1"/>
              <a:t>Unsealed</a:t>
            </a:r>
            <a:r>
              <a:rPr lang="de-DE" sz="2800" b="1" dirty="0"/>
              <a:t> </a:t>
            </a:r>
            <a:r>
              <a:rPr lang="de-DE" sz="2800" b="1" dirty="0" err="1"/>
              <a:t>surfaces</a:t>
            </a:r>
            <a:endParaRPr lang="de-DE" sz="2800" b="1" dirty="0"/>
          </a:p>
          <a:p>
            <a:pPr marL="457200" indent="-457200">
              <a:buFont typeface="Arial" panose="020B0604020202020204" pitchFamily="34" charset="0"/>
              <a:buChar char="•"/>
            </a:pPr>
            <a:r>
              <a:rPr lang="de-DE" sz="2800" b="1" dirty="0"/>
              <a:t>Less </a:t>
            </a:r>
            <a:r>
              <a:rPr lang="de-DE" sz="2800" b="1" dirty="0" err="1"/>
              <a:t>asphalt</a:t>
            </a:r>
            <a:endParaRPr lang="de-DE" sz="2800" b="1" dirty="0"/>
          </a:p>
          <a:p>
            <a:pPr marL="457200" indent="-457200">
              <a:buFont typeface="Arial" panose="020B0604020202020204" pitchFamily="34" charset="0"/>
              <a:buChar char="•"/>
            </a:pPr>
            <a:r>
              <a:rPr lang="de-DE" sz="2800" b="1" dirty="0"/>
              <a:t>More </a:t>
            </a:r>
            <a:r>
              <a:rPr lang="de-DE" sz="2800" b="1" dirty="0" err="1"/>
              <a:t>greenery</a:t>
            </a:r>
            <a:r>
              <a:rPr lang="de-DE" sz="2800" b="1" dirty="0"/>
              <a:t> in the </a:t>
            </a:r>
            <a:r>
              <a:rPr lang="de-DE" sz="2800" b="1" dirty="0" err="1"/>
              <a:t>city</a:t>
            </a:r>
            <a:endParaRPr lang="de-DE" sz="2800" b="1" dirty="0"/>
          </a:p>
          <a:p>
            <a:pPr marL="457200" indent="-457200">
              <a:buFont typeface="Arial" panose="020B0604020202020204" pitchFamily="34" charset="0"/>
              <a:buChar char="•"/>
            </a:pPr>
            <a:r>
              <a:rPr lang="de-DE" sz="2800" b="1" dirty="0"/>
              <a:t>Swales to </a:t>
            </a:r>
            <a:r>
              <a:rPr lang="de-DE" sz="2800" b="1" dirty="0" err="1"/>
              <a:t>improve</a:t>
            </a:r>
            <a:r>
              <a:rPr lang="de-DE" sz="2800" b="1" dirty="0"/>
              <a:t> </a:t>
            </a:r>
            <a:r>
              <a:rPr lang="de-DE" sz="2800" b="1" dirty="0" err="1"/>
              <a:t>water</a:t>
            </a:r>
            <a:r>
              <a:rPr lang="de-DE" sz="2800" b="1" dirty="0"/>
              <a:t> </a:t>
            </a:r>
            <a:r>
              <a:rPr lang="de-DE" sz="2800" b="1" dirty="0" err="1"/>
              <a:t>drainage</a:t>
            </a:r>
            <a:endParaRPr lang="de-DE" sz="2800" b="1" dirty="0"/>
          </a:p>
        </p:txBody>
      </p:sp>
      <p:sp>
        <p:nvSpPr>
          <p:cNvPr id="10" name="Rechteck: gefaltete Ecke 9">
            <a:extLst>
              <a:ext uri="{FF2B5EF4-FFF2-40B4-BE49-F238E27FC236}">
                <a16:creationId xmlns:a16="http://schemas.microsoft.com/office/drawing/2014/main" id="{D5D542E6-C27E-DFF0-2A62-44E0D0F2E3B7}"/>
              </a:ext>
            </a:extLst>
          </p:cNvPr>
          <p:cNvSpPr/>
          <p:nvPr/>
        </p:nvSpPr>
        <p:spPr>
          <a:xfrm>
            <a:off x="457200" y="1181100"/>
            <a:ext cx="5410200" cy="838200"/>
          </a:xfrm>
          <a:prstGeom prst="foldedCorner">
            <a:avLst>
              <a:gd name="adj" fmla="val 35442"/>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e-DE" sz="4000" b="1" dirty="0"/>
              <a:t>The </a:t>
            </a:r>
            <a:r>
              <a:rPr lang="de-DE" sz="4000" b="1" dirty="0" err="1"/>
              <a:t>Sponge</a:t>
            </a:r>
            <a:r>
              <a:rPr lang="de-DE" sz="4000" b="1" dirty="0"/>
              <a:t> City</a:t>
            </a:r>
          </a:p>
        </p:txBody>
      </p:sp>
    </p:spTree>
    <p:extLst>
      <p:ext uri="{BB962C8B-B14F-4D97-AF65-F5344CB8AC3E}">
        <p14:creationId xmlns:p14="http://schemas.microsoft.com/office/powerpoint/2010/main" val="1343724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sp>
        <p:nvSpPr>
          <p:cNvPr id="5" name="TextBox 5"/>
          <p:cNvSpPr txBox="1"/>
          <p:nvPr/>
        </p:nvSpPr>
        <p:spPr>
          <a:xfrm>
            <a:off x="762000" y="4722372"/>
            <a:ext cx="17094131" cy="3164328"/>
          </a:xfrm>
          <a:prstGeom prst="rect">
            <a:avLst/>
          </a:prstGeom>
        </p:spPr>
        <p:txBody>
          <a:bodyPr wrap="square" lIns="0" tIns="0" rIns="0" bIns="0" rtlCol="0" anchor="t">
            <a:spAutoFit/>
          </a:bodyPr>
          <a:lstStyle/>
          <a:p>
            <a:pPr algn="ctr">
              <a:lnSpc>
                <a:spcPts val="12599"/>
              </a:lnSpc>
            </a:pPr>
            <a:r>
              <a:rPr lang="en-US" sz="9000" dirty="0">
                <a:solidFill>
                  <a:srgbClr val="FBD1B2"/>
                </a:solidFill>
                <a:latin typeface="Atkinson Hyperlegible Next" pitchFamily="2" charset="77"/>
                <a:ea typeface="Funtastic"/>
                <a:cs typeface="Funtastic"/>
                <a:sym typeface="Funtastic"/>
              </a:rPr>
              <a:t>Test your knowledge!</a:t>
            </a:r>
          </a:p>
          <a:p>
            <a:pPr algn="ctr">
              <a:lnSpc>
                <a:spcPts val="12599"/>
              </a:lnSpc>
            </a:pPr>
            <a:r>
              <a:rPr lang="en-US" sz="9000" dirty="0">
                <a:solidFill>
                  <a:srgbClr val="FBD1B2"/>
                </a:solidFill>
                <a:latin typeface="Atkinson Hyperlegible Next" pitchFamily="2" charset="77"/>
                <a:ea typeface="Funtastic"/>
                <a:cs typeface="Funtastic"/>
                <a:sym typeface="Funtastic"/>
              </a:rPr>
              <a:t>Have a go at the quiz as a group!</a:t>
            </a:r>
          </a:p>
        </p:txBody>
      </p:sp>
      <p:sp>
        <p:nvSpPr>
          <p:cNvPr id="6" name="TextBox 6"/>
          <p:cNvSpPr txBox="1"/>
          <p:nvPr/>
        </p:nvSpPr>
        <p:spPr>
          <a:xfrm>
            <a:off x="5619750" y="582677"/>
            <a:ext cx="7048500" cy="1208023"/>
          </a:xfrm>
          <a:prstGeom prst="rect">
            <a:avLst/>
          </a:prstGeom>
        </p:spPr>
        <p:txBody>
          <a:bodyPr lIns="0" tIns="0" rIns="0" bIns="0" rtlCol="0" anchor="t">
            <a:spAutoFit/>
          </a:bodyPr>
          <a:lstStyle/>
          <a:p>
            <a:pPr marL="0" lvl="0" indent="0" algn="ctr">
              <a:lnSpc>
                <a:spcPts val="9349"/>
              </a:lnSpc>
              <a:spcBef>
                <a:spcPct val="0"/>
              </a:spcBef>
            </a:pPr>
            <a:r>
              <a:rPr lang="en-US" sz="8499" b="1" dirty="0">
                <a:solidFill>
                  <a:srgbClr val="99D0BA"/>
                </a:solidFill>
                <a:latin typeface="Atkinson Hyperlegible Next" pitchFamily="2" charset="77"/>
                <a:ea typeface="Funtastic"/>
                <a:cs typeface="Funtastic"/>
                <a:sym typeface="Funtastic"/>
              </a:rPr>
              <a:t>Heavy rain</a:t>
            </a:r>
          </a:p>
        </p:txBody>
      </p:sp>
      <p:pic>
        <p:nvPicPr>
          <p:cNvPr id="9" name="Grafik 8" descr="Regen mit einfarbiger Füllung">
            <a:extLst>
              <a:ext uri="{FF2B5EF4-FFF2-40B4-BE49-F238E27FC236}">
                <a16:creationId xmlns:a16="http://schemas.microsoft.com/office/drawing/2014/main" id="{89779340-4906-9C9C-B07F-3B36E424926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8600" y="930264"/>
            <a:ext cx="4343400" cy="4343400"/>
          </a:xfrm>
          <a:prstGeom prst="rect">
            <a:avLst/>
          </a:prstGeom>
        </p:spPr>
      </p:pic>
      <p:pic>
        <p:nvPicPr>
          <p:cNvPr id="10" name="Grafik 9" descr="Cloud mit einfarbiger Füllung">
            <a:extLst>
              <a:ext uri="{FF2B5EF4-FFF2-40B4-BE49-F238E27FC236}">
                <a16:creationId xmlns:a16="http://schemas.microsoft.com/office/drawing/2014/main" id="{55B0AF9D-5D6F-3C98-F375-46089CA265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642919" y="364352"/>
            <a:ext cx="2895600" cy="2895600"/>
          </a:xfrm>
          <a:prstGeom prst="rect">
            <a:avLst/>
          </a:prstGeom>
        </p:spPr>
      </p:pic>
      <p:pic>
        <p:nvPicPr>
          <p:cNvPr id="11" name="Grafik 10" descr="Cloud mit einfarbiger Füllung">
            <a:extLst>
              <a:ext uri="{FF2B5EF4-FFF2-40B4-BE49-F238E27FC236}">
                <a16:creationId xmlns:a16="http://schemas.microsoft.com/office/drawing/2014/main" id="{95705C38-AB38-2F04-32AD-320F6F18D2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89669" y="930264"/>
            <a:ext cx="2895600" cy="2895600"/>
          </a:xfrm>
          <a:prstGeom prst="rect">
            <a:avLst/>
          </a:prstGeom>
        </p:spPr>
      </p:pic>
      <p:pic>
        <p:nvPicPr>
          <p:cNvPr id="12" name="Grafik 11" descr="Wolke mit Blitz und Regen Silhouette">
            <a:extLst>
              <a:ext uri="{FF2B5EF4-FFF2-40B4-BE49-F238E27FC236}">
                <a16:creationId xmlns:a16="http://schemas.microsoft.com/office/drawing/2014/main" id="{0BE6457B-4961-E54C-753D-A2ADB37E49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777923" y="1359077"/>
            <a:ext cx="3360246" cy="3360246"/>
          </a:xfrm>
          <a:prstGeom prst="rect">
            <a:avLst/>
          </a:prstGeom>
        </p:spPr>
      </p:pic>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sp>
        <p:nvSpPr>
          <p:cNvPr id="4" name="TextBox 4"/>
          <p:cNvSpPr txBox="1"/>
          <p:nvPr/>
        </p:nvSpPr>
        <p:spPr>
          <a:xfrm>
            <a:off x="5965521" y="506477"/>
            <a:ext cx="6206776" cy="1208023"/>
          </a:xfrm>
          <a:prstGeom prst="rect">
            <a:avLst/>
          </a:prstGeom>
        </p:spPr>
        <p:txBody>
          <a:bodyPr lIns="0" tIns="0" rIns="0" bIns="0" rtlCol="0" anchor="t">
            <a:spAutoFit/>
          </a:bodyPr>
          <a:lstStyle/>
          <a:p>
            <a:pPr marL="0" lvl="0" indent="0" algn="ctr">
              <a:lnSpc>
                <a:spcPts val="9349"/>
              </a:lnSpc>
              <a:spcBef>
                <a:spcPct val="0"/>
              </a:spcBef>
            </a:pPr>
            <a:r>
              <a:rPr lang="en-US" sz="8499" b="1" dirty="0">
                <a:solidFill>
                  <a:srgbClr val="99D0BA"/>
                </a:solidFill>
                <a:latin typeface="Atkinson Hyperlegible Next" pitchFamily="2" charset="77"/>
                <a:ea typeface="Funtastic"/>
                <a:cs typeface="Funtastic"/>
                <a:sym typeface="Funtastic"/>
              </a:rPr>
              <a:t>Scan me!</a:t>
            </a:r>
          </a:p>
        </p:txBody>
      </p:sp>
      <p:pic>
        <p:nvPicPr>
          <p:cNvPr id="17" name="Grafik 16">
            <a:extLst>
              <a:ext uri="{FF2B5EF4-FFF2-40B4-BE49-F238E27FC236}">
                <a16:creationId xmlns:a16="http://schemas.microsoft.com/office/drawing/2014/main" id="{7BD723CC-A016-D72B-4627-8C97F877BB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0" y="2374900"/>
            <a:ext cx="5588000" cy="5537200"/>
          </a:xfrm>
          <a:prstGeom prst="rect">
            <a:avLst/>
          </a:prstGeom>
        </p:spPr>
      </p:pic>
      <p:pic>
        <p:nvPicPr>
          <p:cNvPr id="7" name="Grafik 6" descr="Regen Silhouette">
            <a:extLst>
              <a:ext uri="{FF2B5EF4-FFF2-40B4-BE49-F238E27FC236}">
                <a16:creationId xmlns:a16="http://schemas.microsoft.com/office/drawing/2014/main" id="{38B81C27-05C6-03B0-2B1E-92A98731EC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58600" y="-321556"/>
            <a:ext cx="4462617" cy="4462617"/>
          </a:xfrm>
          <a:prstGeom prst="rect">
            <a:avLst/>
          </a:prstGeom>
        </p:spPr>
      </p:pic>
      <p:pic>
        <p:nvPicPr>
          <p:cNvPr id="8" name="Grafik 7" descr="Regen Silhouette">
            <a:extLst>
              <a:ext uri="{FF2B5EF4-FFF2-40B4-BE49-F238E27FC236}">
                <a16:creationId xmlns:a16="http://schemas.microsoft.com/office/drawing/2014/main" id="{2ADCA151-9A4D-4BFA-8569-EF9B3BC80A5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33801" y="658181"/>
            <a:ext cx="2895600" cy="2895600"/>
          </a:xfrm>
          <a:prstGeom prst="rect">
            <a:avLst/>
          </a:prstGeom>
        </p:spPr>
      </p:pic>
      <p:pic>
        <p:nvPicPr>
          <p:cNvPr id="9" name="Grafik 8" descr="Regen mit einfarbiger Füllung">
            <a:extLst>
              <a:ext uri="{FF2B5EF4-FFF2-40B4-BE49-F238E27FC236}">
                <a16:creationId xmlns:a16="http://schemas.microsoft.com/office/drawing/2014/main" id="{26A5885A-9413-6EC3-AF95-0BE4005DE0D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8501" y="323843"/>
            <a:ext cx="4343400" cy="4343400"/>
          </a:xfrm>
          <a:prstGeom prst="rect">
            <a:avLst/>
          </a:prstGeom>
        </p:spPr>
      </p:pic>
      <p:pic>
        <p:nvPicPr>
          <p:cNvPr id="12" name="Grafik 11" descr="Wolke mit Blitz und Regen mit einfarbiger Füllung">
            <a:extLst>
              <a:ext uri="{FF2B5EF4-FFF2-40B4-BE49-F238E27FC236}">
                <a16:creationId xmlns:a16="http://schemas.microsoft.com/office/drawing/2014/main" id="{A703FAB7-3FCB-E058-E2C0-EFB7B71A123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759798" y="946144"/>
            <a:ext cx="3721099" cy="3721099"/>
          </a:xfrm>
          <a:prstGeom prst="rect">
            <a:avLst/>
          </a:prstGeom>
        </p:spPr>
      </p:pic>
      <p:sp>
        <p:nvSpPr>
          <p:cNvPr id="2" name="Textfeld 1">
            <a:extLst>
              <a:ext uri="{FF2B5EF4-FFF2-40B4-BE49-F238E27FC236}">
                <a16:creationId xmlns:a16="http://schemas.microsoft.com/office/drawing/2014/main" id="{80F6A470-1C77-034D-7C2F-82964C8F8E02}"/>
              </a:ext>
            </a:extLst>
          </p:cNvPr>
          <p:cNvSpPr txBox="1"/>
          <p:nvPr/>
        </p:nvSpPr>
        <p:spPr>
          <a:xfrm>
            <a:off x="3265453" y="5548274"/>
            <a:ext cx="2390398" cy="477054"/>
          </a:xfrm>
          <a:prstGeom prst="rect">
            <a:avLst/>
          </a:prstGeom>
          <a:noFill/>
        </p:spPr>
        <p:txBody>
          <a:bodyPr wrap="none" rtlCol="0">
            <a:spAutoFit/>
          </a:bodyPr>
          <a:lstStyle/>
          <a:p>
            <a:r>
              <a:rPr lang="de-DE" sz="2500" dirty="0">
                <a:solidFill>
                  <a:schemeClr val="bg1">
                    <a:lumMod val="95000"/>
                  </a:schemeClr>
                </a:solidFill>
              </a:rPr>
              <a:t>Quiz auf englisch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grpSp>
        <p:nvGrpSpPr>
          <p:cNvPr id="13" name="Group 13"/>
          <p:cNvGrpSpPr/>
          <p:nvPr/>
        </p:nvGrpSpPr>
        <p:grpSpPr>
          <a:xfrm>
            <a:off x="1333500" y="5547223"/>
            <a:ext cx="7219191" cy="924171"/>
            <a:chOff x="0" y="0"/>
            <a:chExt cx="9625588" cy="1232227"/>
          </a:xfrm>
        </p:grpSpPr>
        <p:grpSp>
          <p:nvGrpSpPr>
            <p:cNvPr id="14" name="Group 14"/>
            <p:cNvGrpSpPr/>
            <p:nvPr/>
          </p:nvGrpSpPr>
          <p:grpSpPr>
            <a:xfrm>
              <a:off x="0" y="0"/>
              <a:ext cx="9625588" cy="1232227"/>
              <a:chOff x="0" y="0"/>
              <a:chExt cx="2718790" cy="348048"/>
            </a:xfrm>
          </p:grpSpPr>
          <p:sp>
            <p:nvSpPr>
              <p:cNvPr id="15" name="Freeform 15"/>
              <p:cNvSpPr/>
              <p:nvPr/>
            </p:nvSpPr>
            <p:spPr>
              <a:xfrm>
                <a:off x="0" y="0"/>
                <a:ext cx="2718790" cy="348048"/>
              </a:xfrm>
              <a:custGeom>
                <a:avLst/>
                <a:gdLst/>
                <a:ahLst/>
                <a:cxnLst/>
                <a:rect l="l" t="t" r="r" b="b"/>
                <a:pathLst>
                  <a:path w="2718790" h="348048">
                    <a:moveTo>
                      <a:pt x="26810" y="0"/>
                    </a:moveTo>
                    <a:lnTo>
                      <a:pt x="2691980" y="0"/>
                    </a:lnTo>
                    <a:cubicBezTo>
                      <a:pt x="2706787" y="0"/>
                      <a:pt x="2718790" y="12003"/>
                      <a:pt x="2718790" y="26810"/>
                    </a:cubicBezTo>
                    <a:lnTo>
                      <a:pt x="2718790" y="321238"/>
                    </a:lnTo>
                    <a:cubicBezTo>
                      <a:pt x="2718790" y="336045"/>
                      <a:pt x="2706787" y="348048"/>
                      <a:pt x="2691980" y="348048"/>
                    </a:cubicBezTo>
                    <a:lnTo>
                      <a:pt x="26810" y="348048"/>
                    </a:lnTo>
                    <a:cubicBezTo>
                      <a:pt x="12003" y="348048"/>
                      <a:pt x="0" y="336045"/>
                      <a:pt x="0" y="321238"/>
                    </a:cubicBezTo>
                    <a:lnTo>
                      <a:pt x="0" y="26810"/>
                    </a:lnTo>
                    <a:cubicBezTo>
                      <a:pt x="0" y="12003"/>
                      <a:pt x="12003" y="0"/>
                      <a:pt x="26810" y="0"/>
                    </a:cubicBezTo>
                    <a:close/>
                  </a:path>
                </a:pathLst>
              </a:custGeom>
              <a:solidFill>
                <a:srgbClr val="99D0BA"/>
              </a:solidFill>
              <a:ln w="19050" cap="rnd">
                <a:solidFill>
                  <a:srgbClr val="684836"/>
                </a:solidFill>
                <a:prstDash val="solid"/>
                <a:round/>
              </a:ln>
            </p:spPr>
            <p:txBody>
              <a:bodyPr/>
              <a:lstStyle/>
              <a:p>
                <a:endParaRPr lang="de-DE" dirty="0">
                  <a:latin typeface="Atkinson Hyperlegible Next" pitchFamily="2" charset="77"/>
                </a:endParaRPr>
              </a:p>
            </p:txBody>
          </p:sp>
          <p:sp>
            <p:nvSpPr>
              <p:cNvPr id="16" name="TextBox 16"/>
              <p:cNvSpPr txBox="1"/>
              <p:nvPr/>
            </p:nvSpPr>
            <p:spPr>
              <a:xfrm>
                <a:off x="0" y="-38100"/>
                <a:ext cx="2718790" cy="386148"/>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17" name="TextBox 17"/>
            <p:cNvSpPr txBox="1"/>
            <p:nvPr/>
          </p:nvSpPr>
          <p:spPr>
            <a:xfrm>
              <a:off x="0" y="247557"/>
              <a:ext cx="9625588" cy="651388"/>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We can protect ourselves!</a:t>
              </a:r>
            </a:p>
          </p:txBody>
        </p:sp>
      </p:grpSp>
      <p:grpSp>
        <p:nvGrpSpPr>
          <p:cNvPr id="18" name="Group 18"/>
          <p:cNvGrpSpPr/>
          <p:nvPr/>
        </p:nvGrpSpPr>
        <p:grpSpPr>
          <a:xfrm>
            <a:off x="1333500" y="4299203"/>
            <a:ext cx="7219191" cy="924171"/>
            <a:chOff x="0" y="0"/>
            <a:chExt cx="9625588" cy="1232227"/>
          </a:xfrm>
        </p:grpSpPr>
        <p:grpSp>
          <p:nvGrpSpPr>
            <p:cNvPr id="19" name="Group 19"/>
            <p:cNvGrpSpPr/>
            <p:nvPr/>
          </p:nvGrpSpPr>
          <p:grpSpPr>
            <a:xfrm>
              <a:off x="0" y="0"/>
              <a:ext cx="9625588" cy="1232227"/>
              <a:chOff x="0" y="0"/>
              <a:chExt cx="2718790" cy="348048"/>
            </a:xfrm>
          </p:grpSpPr>
          <p:sp>
            <p:nvSpPr>
              <p:cNvPr id="20" name="Freeform 20"/>
              <p:cNvSpPr/>
              <p:nvPr/>
            </p:nvSpPr>
            <p:spPr>
              <a:xfrm>
                <a:off x="0" y="0"/>
                <a:ext cx="2718790" cy="348048"/>
              </a:xfrm>
              <a:custGeom>
                <a:avLst/>
                <a:gdLst/>
                <a:ahLst/>
                <a:cxnLst/>
                <a:rect l="l" t="t" r="r" b="b"/>
                <a:pathLst>
                  <a:path w="2718790" h="348048">
                    <a:moveTo>
                      <a:pt x="26810" y="0"/>
                    </a:moveTo>
                    <a:lnTo>
                      <a:pt x="2691980" y="0"/>
                    </a:lnTo>
                    <a:cubicBezTo>
                      <a:pt x="2706787" y="0"/>
                      <a:pt x="2718790" y="12003"/>
                      <a:pt x="2718790" y="26810"/>
                    </a:cubicBezTo>
                    <a:lnTo>
                      <a:pt x="2718790" y="321238"/>
                    </a:lnTo>
                    <a:cubicBezTo>
                      <a:pt x="2718790" y="336045"/>
                      <a:pt x="2706787" y="348048"/>
                      <a:pt x="2691980" y="348048"/>
                    </a:cubicBezTo>
                    <a:lnTo>
                      <a:pt x="26810" y="348048"/>
                    </a:lnTo>
                    <a:cubicBezTo>
                      <a:pt x="12003" y="348048"/>
                      <a:pt x="0" y="336045"/>
                      <a:pt x="0" y="321238"/>
                    </a:cubicBezTo>
                    <a:lnTo>
                      <a:pt x="0" y="26810"/>
                    </a:lnTo>
                    <a:cubicBezTo>
                      <a:pt x="0" y="12003"/>
                      <a:pt x="12003" y="0"/>
                      <a:pt x="26810" y="0"/>
                    </a:cubicBezTo>
                    <a:close/>
                  </a:path>
                </a:pathLst>
              </a:custGeom>
              <a:solidFill>
                <a:srgbClr val="99D0BA"/>
              </a:solidFill>
              <a:ln w="19050" cap="rnd">
                <a:solidFill>
                  <a:srgbClr val="684836"/>
                </a:solidFill>
                <a:prstDash val="solid"/>
                <a:round/>
              </a:ln>
            </p:spPr>
            <p:txBody>
              <a:bodyPr/>
              <a:lstStyle/>
              <a:p>
                <a:endParaRPr lang="de-DE" dirty="0">
                  <a:latin typeface="Atkinson Hyperlegible Next" pitchFamily="2" charset="77"/>
                </a:endParaRPr>
              </a:p>
            </p:txBody>
          </p:sp>
          <p:sp>
            <p:nvSpPr>
              <p:cNvPr id="21" name="TextBox 21"/>
              <p:cNvSpPr txBox="1"/>
              <p:nvPr/>
            </p:nvSpPr>
            <p:spPr>
              <a:xfrm>
                <a:off x="0" y="-38100"/>
                <a:ext cx="2718790" cy="386148"/>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2" name="TextBox 22"/>
            <p:cNvSpPr txBox="1"/>
            <p:nvPr/>
          </p:nvSpPr>
          <p:spPr>
            <a:xfrm>
              <a:off x="0" y="247557"/>
              <a:ext cx="9625588" cy="651388"/>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There are dangers caused by heavy rain!</a:t>
              </a:r>
            </a:p>
          </p:txBody>
        </p:sp>
      </p:grpSp>
      <p:grpSp>
        <p:nvGrpSpPr>
          <p:cNvPr id="23" name="Group 23"/>
          <p:cNvGrpSpPr/>
          <p:nvPr/>
        </p:nvGrpSpPr>
        <p:grpSpPr>
          <a:xfrm>
            <a:off x="1333500" y="6687993"/>
            <a:ext cx="7219191" cy="1612092"/>
            <a:chOff x="0" y="-134889"/>
            <a:chExt cx="9625588" cy="2027516"/>
          </a:xfrm>
        </p:grpSpPr>
        <p:grpSp>
          <p:nvGrpSpPr>
            <p:cNvPr id="24" name="Group 24"/>
            <p:cNvGrpSpPr/>
            <p:nvPr/>
          </p:nvGrpSpPr>
          <p:grpSpPr>
            <a:xfrm>
              <a:off x="0" y="-134889"/>
              <a:ext cx="9625588" cy="2027516"/>
              <a:chOff x="0" y="-38100"/>
              <a:chExt cx="2718790" cy="572681"/>
            </a:xfrm>
          </p:grpSpPr>
          <p:sp>
            <p:nvSpPr>
              <p:cNvPr id="25" name="Freeform 25"/>
              <p:cNvSpPr/>
              <p:nvPr/>
            </p:nvSpPr>
            <p:spPr>
              <a:xfrm>
                <a:off x="0" y="0"/>
                <a:ext cx="2718790" cy="387730"/>
              </a:xfrm>
              <a:custGeom>
                <a:avLst/>
                <a:gdLst/>
                <a:ahLst/>
                <a:cxnLst/>
                <a:rect l="l" t="t" r="r" b="b"/>
                <a:pathLst>
                  <a:path w="2718790" h="534581">
                    <a:moveTo>
                      <a:pt x="26810" y="0"/>
                    </a:moveTo>
                    <a:lnTo>
                      <a:pt x="2691980" y="0"/>
                    </a:lnTo>
                    <a:cubicBezTo>
                      <a:pt x="2706787" y="0"/>
                      <a:pt x="2718790" y="12003"/>
                      <a:pt x="2718790" y="26810"/>
                    </a:cubicBezTo>
                    <a:lnTo>
                      <a:pt x="2718790" y="507771"/>
                    </a:lnTo>
                    <a:cubicBezTo>
                      <a:pt x="2718790" y="522578"/>
                      <a:pt x="2706787" y="534581"/>
                      <a:pt x="2691980" y="534581"/>
                    </a:cubicBezTo>
                    <a:lnTo>
                      <a:pt x="26810" y="534581"/>
                    </a:lnTo>
                    <a:cubicBezTo>
                      <a:pt x="12003" y="534581"/>
                      <a:pt x="0" y="522578"/>
                      <a:pt x="0" y="507771"/>
                    </a:cubicBezTo>
                    <a:lnTo>
                      <a:pt x="0" y="26810"/>
                    </a:lnTo>
                    <a:cubicBezTo>
                      <a:pt x="0" y="12003"/>
                      <a:pt x="12003" y="0"/>
                      <a:pt x="26810" y="0"/>
                    </a:cubicBezTo>
                    <a:close/>
                  </a:path>
                </a:pathLst>
              </a:custGeom>
              <a:solidFill>
                <a:srgbClr val="99D0BA"/>
              </a:solidFill>
              <a:ln w="19050" cap="rnd">
                <a:solidFill>
                  <a:srgbClr val="684836"/>
                </a:solidFill>
                <a:prstDash val="solid"/>
                <a:round/>
              </a:ln>
            </p:spPr>
            <p:txBody>
              <a:bodyPr/>
              <a:lstStyle/>
              <a:p>
                <a:endParaRPr lang="de-DE" dirty="0">
                  <a:latin typeface="Atkinson Hyperlegible Next" pitchFamily="2" charset="77"/>
                </a:endParaRPr>
              </a:p>
            </p:txBody>
          </p:sp>
          <p:sp>
            <p:nvSpPr>
              <p:cNvPr id="26" name="TextBox 26"/>
              <p:cNvSpPr txBox="1"/>
              <p:nvPr/>
            </p:nvSpPr>
            <p:spPr>
              <a:xfrm>
                <a:off x="0" y="-38100"/>
                <a:ext cx="2718790" cy="572681"/>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7" name="TextBox 27"/>
            <p:cNvSpPr txBox="1"/>
            <p:nvPr/>
          </p:nvSpPr>
          <p:spPr>
            <a:xfrm>
              <a:off x="0" y="247556"/>
              <a:ext cx="9625588" cy="603294"/>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Using the heavy rain hazard map!</a:t>
              </a:r>
            </a:p>
          </p:txBody>
        </p:sp>
      </p:grpSp>
      <p:sp>
        <p:nvSpPr>
          <p:cNvPr id="28" name="TextBox 28"/>
          <p:cNvSpPr txBox="1"/>
          <p:nvPr/>
        </p:nvSpPr>
        <p:spPr>
          <a:xfrm>
            <a:off x="1418846" y="3434968"/>
            <a:ext cx="7048500" cy="540385"/>
          </a:xfrm>
          <a:prstGeom prst="rect">
            <a:avLst/>
          </a:prstGeom>
        </p:spPr>
        <p:txBody>
          <a:bodyPr lIns="0" tIns="0" rIns="0" bIns="0" rtlCol="0" anchor="t">
            <a:spAutoFit/>
          </a:bodyPr>
          <a:lstStyle/>
          <a:p>
            <a:pPr algn="l">
              <a:lnSpc>
                <a:spcPts val="4160"/>
              </a:lnSpc>
            </a:pPr>
            <a:r>
              <a:rPr lang="en-US" sz="3200" dirty="0">
                <a:solidFill>
                  <a:srgbClr val="FBD1B2"/>
                </a:solidFill>
                <a:latin typeface="Atkinson Hyperlegible Next" pitchFamily="2" charset="77"/>
                <a:ea typeface="Poppins"/>
                <a:cs typeface="Poppins"/>
                <a:sym typeface="Poppins"/>
              </a:rPr>
              <a:t>In summary!</a:t>
            </a:r>
          </a:p>
        </p:txBody>
      </p:sp>
      <p:sp>
        <p:nvSpPr>
          <p:cNvPr id="29" name="TextBox 29"/>
          <p:cNvSpPr txBox="1"/>
          <p:nvPr/>
        </p:nvSpPr>
        <p:spPr>
          <a:xfrm>
            <a:off x="1333500" y="1986915"/>
            <a:ext cx="7048500" cy="1208023"/>
          </a:xfrm>
          <a:prstGeom prst="rect">
            <a:avLst/>
          </a:prstGeom>
        </p:spPr>
        <p:txBody>
          <a:bodyPr lIns="0" tIns="0" rIns="0" bIns="0" rtlCol="0" anchor="t">
            <a:spAutoFit/>
          </a:bodyPr>
          <a:lstStyle/>
          <a:p>
            <a:pPr marL="0" lvl="0" indent="0" algn="l">
              <a:lnSpc>
                <a:spcPts val="9349"/>
              </a:lnSpc>
              <a:spcBef>
                <a:spcPct val="0"/>
              </a:spcBef>
            </a:pPr>
            <a:r>
              <a:rPr lang="en-US" sz="8499" b="1" dirty="0">
                <a:solidFill>
                  <a:srgbClr val="99D0BA"/>
                </a:solidFill>
                <a:latin typeface="Atkinson Hyperlegible Next" pitchFamily="2" charset="77"/>
                <a:ea typeface="Funtastic"/>
                <a:cs typeface="Funtastic"/>
                <a:sym typeface="Funtastic"/>
              </a:rPr>
              <a:t>Heavy rain</a:t>
            </a:r>
          </a:p>
        </p:txBody>
      </p:sp>
      <p:pic>
        <p:nvPicPr>
          <p:cNvPr id="2" name="Grafik 1" descr="Regen mit einfarbiger Füllung">
            <a:extLst>
              <a:ext uri="{FF2B5EF4-FFF2-40B4-BE49-F238E27FC236}">
                <a16:creationId xmlns:a16="http://schemas.microsoft.com/office/drawing/2014/main" id="{D6878510-A389-0A32-9913-8EFBD6C4705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87000" y="1407911"/>
            <a:ext cx="4343400" cy="4343400"/>
          </a:xfrm>
          <a:prstGeom prst="rect">
            <a:avLst/>
          </a:prstGeom>
        </p:spPr>
      </p:pic>
      <p:pic>
        <p:nvPicPr>
          <p:cNvPr id="3" name="Grafik 2" descr="Regen Silhouette">
            <a:extLst>
              <a:ext uri="{FF2B5EF4-FFF2-40B4-BE49-F238E27FC236}">
                <a16:creationId xmlns:a16="http://schemas.microsoft.com/office/drawing/2014/main" id="{B5F3D017-A94D-9696-A952-35928A7855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758583" y="3441429"/>
            <a:ext cx="2895600" cy="2895600"/>
          </a:xfrm>
          <a:prstGeom prst="rect">
            <a:avLst/>
          </a:prstGeom>
        </p:spPr>
      </p:pic>
      <p:pic>
        <p:nvPicPr>
          <p:cNvPr id="4" name="Grafik 3" descr="Cloud mit einfarbiger Füllung">
            <a:extLst>
              <a:ext uri="{FF2B5EF4-FFF2-40B4-BE49-F238E27FC236}">
                <a16:creationId xmlns:a16="http://schemas.microsoft.com/office/drawing/2014/main" id="{15B0AB3D-9014-0601-B420-8015EF696C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630400" y="3154594"/>
            <a:ext cx="2895600" cy="2895600"/>
          </a:xfrm>
          <a:prstGeom prst="rect">
            <a:avLst/>
          </a:prstGeom>
        </p:spPr>
      </p:pic>
      <p:pic>
        <p:nvPicPr>
          <p:cNvPr id="5" name="Grafik 4" descr="Wolke mit Blitz und Regen Silhouette">
            <a:extLst>
              <a:ext uri="{FF2B5EF4-FFF2-40B4-BE49-F238E27FC236}">
                <a16:creationId xmlns:a16="http://schemas.microsoft.com/office/drawing/2014/main" id="{F3E24D5B-DA76-A197-ADD4-52F2A608FCB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98337" y="4071188"/>
            <a:ext cx="3360246" cy="336024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rgbClr val="00534E"/>
        </a:solidFill>
        <a:effectLst/>
      </p:bgPr>
    </p:bg>
    <p:spTree>
      <p:nvGrpSpPr>
        <p:cNvPr id="1" name="">
          <a:extLst>
            <a:ext uri="{FF2B5EF4-FFF2-40B4-BE49-F238E27FC236}">
              <a16:creationId xmlns:a16="http://schemas.microsoft.com/office/drawing/2014/main" id="{09F79B41-6E0C-1E9E-0C0A-B4C73C766FEE}"/>
            </a:ext>
          </a:extLst>
        </p:cNvPr>
        <p:cNvGrpSpPr/>
        <p:nvPr/>
      </p:nvGrpSpPr>
      <p:grpSpPr>
        <a:xfrm>
          <a:off x="0" y="0"/>
          <a:ext cx="0" cy="0"/>
          <a:chOff x="0" y="0"/>
          <a:chExt cx="0" cy="0"/>
        </a:xfrm>
      </p:grpSpPr>
      <p:sp>
        <p:nvSpPr>
          <p:cNvPr id="29" name="TextBox 29">
            <a:extLst>
              <a:ext uri="{FF2B5EF4-FFF2-40B4-BE49-F238E27FC236}">
                <a16:creationId xmlns:a16="http://schemas.microsoft.com/office/drawing/2014/main" id="{C9AD1801-D93B-AE57-02CA-722B2854B55A}"/>
              </a:ext>
            </a:extLst>
          </p:cNvPr>
          <p:cNvSpPr txBox="1"/>
          <p:nvPr/>
        </p:nvSpPr>
        <p:spPr>
          <a:xfrm>
            <a:off x="1295400" y="402371"/>
            <a:ext cx="8567583" cy="8252259"/>
          </a:xfrm>
          <a:prstGeom prst="rect">
            <a:avLst/>
          </a:prstGeom>
        </p:spPr>
        <p:txBody>
          <a:bodyPr wrap="square" lIns="0" tIns="0" rIns="0" bIns="0" rtlCol="0" anchor="t">
            <a:spAutoFit/>
          </a:bodyPr>
          <a:lstStyle/>
          <a:p>
            <a:pPr lvl="0">
              <a:lnSpc>
                <a:spcPts val="9349"/>
              </a:lnSpc>
              <a:spcBef>
                <a:spcPct val="0"/>
              </a:spcBef>
            </a:pPr>
            <a:r>
              <a:rPr lang="en-US" sz="5400" b="1" dirty="0">
                <a:solidFill>
                  <a:srgbClr val="99D0BA"/>
                </a:solidFill>
                <a:latin typeface="Atkinson Hyperlegible Next" pitchFamily="2" charset="77"/>
                <a:ea typeface="Funtastic"/>
                <a:cs typeface="Funtastic"/>
                <a:sym typeface="Funtastic"/>
              </a:rPr>
              <a:t>From this point onwards, the slides must be adapted to the geographical features of your own country in order to map areas prone to heavy rainfall.</a:t>
            </a:r>
          </a:p>
        </p:txBody>
      </p:sp>
      <p:pic>
        <p:nvPicPr>
          <p:cNvPr id="2" name="Grafik 1" descr="Regen mit einfarbiger Füllung">
            <a:extLst>
              <a:ext uri="{FF2B5EF4-FFF2-40B4-BE49-F238E27FC236}">
                <a16:creationId xmlns:a16="http://schemas.microsoft.com/office/drawing/2014/main" id="{0845081D-738C-0502-70EB-1B0621649D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87000" y="1407911"/>
            <a:ext cx="4343400" cy="4343400"/>
          </a:xfrm>
          <a:prstGeom prst="rect">
            <a:avLst/>
          </a:prstGeom>
        </p:spPr>
      </p:pic>
      <p:pic>
        <p:nvPicPr>
          <p:cNvPr id="3" name="Grafik 2" descr="Regen Silhouette">
            <a:extLst>
              <a:ext uri="{FF2B5EF4-FFF2-40B4-BE49-F238E27FC236}">
                <a16:creationId xmlns:a16="http://schemas.microsoft.com/office/drawing/2014/main" id="{B7D2A212-D764-C4FE-D2FC-5F5424AAB6C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758583" y="3441429"/>
            <a:ext cx="2895600" cy="2895600"/>
          </a:xfrm>
          <a:prstGeom prst="rect">
            <a:avLst/>
          </a:prstGeom>
        </p:spPr>
      </p:pic>
      <p:pic>
        <p:nvPicPr>
          <p:cNvPr id="4" name="Grafik 3" descr="Cloud mit einfarbiger Füllung">
            <a:extLst>
              <a:ext uri="{FF2B5EF4-FFF2-40B4-BE49-F238E27FC236}">
                <a16:creationId xmlns:a16="http://schemas.microsoft.com/office/drawing/2014/main" id="{08423EF9-FE6F-7DF0-9A9B-D4C672B29E0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630400" y="3154594"/>
            <a:ext cx="2895600" cy="2895600"/>
          </a:xfrm>
          <a:prstGeom prst="rect">
            <a:avLst/>
          </a:prstGeom>
        </p:spPr>
      </p:pic>
      <p:pic>
        <p:nvPicPr>
          <p:cNvPr id="5" name="Grafik 4" descr="Wolke mit Blitz und Regen Silhouette">
            <a:extLst>
              <a:ext uri="{FF2B5EF4-FFF2-40B4-BE49-F238E27FC236}">
                <a16:creationId xmlns:a16="http://schemas.microsoft.com/office/drawing/2014/main" id="{5D8D32B1-8F7F-C890-4332-375B7A66F92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98337" y="4071188"/>
            <a:ext cx="3360246" cy="3360246"/>
          </a:xfrm>
          <a:prstGeom prst="rect">
            <a:avLst/>
          </a:prstGeom>
        </p:spPr>
      </p:pic>
    </p:spTree>
    <p:extLst>
      <p:ext uri="{BB962C8B-B14F-4D97-AF65-F5344CB8AC3E}">
        <p14:creationId xmlns:p14="http://schemas.microsoft.com/office/powerpoint/2010/main" val="7690341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grpSp>
        <p:nvGrpSpPr>
          <p:cNvPr id="23" name="Group 23"/>
          <p:cNvGrpSpPr/>
          <p:nvPr/>
        </p:nvGrpSpPr>
        <p:grpSpPr>
          <a:xfrm>
            <a:off x="762000" y="4000500"/>
            <a:ext cx="7426732" cy="1828800"/>
            <a:chOff x="0" y="0"/>
            <a:chExt cx="9625588" cy="1892627"/>
          </a:xfrm>
        </p:grpSpPr>
        <p:grpSp>
          <p:nvGrpSpPr>
            <p:cNvPr id="24" name="Group 24"/>
            <p:cNvGrpSpPr/>
            <p:nvPr/>
          </p:nvGrpSpPr>
          <p:grpSpPr>
            <a:xfrm>
              <a:off x="0" y="0"/>
              <a:ext cx="9625588" cy="1892627"/>
              <a:chOff x="0" y="0"/>
              <a:chExt cx="2718790" cy="534581"/>
            </a:xfrm>
          </p:grpSpPr>
          <p:sp>
            <p:nvSpPr>
              <p:cNvPr id="25" name="Freeform 25"/>
              <p:cNvSpPr/>
              <p:nvPr/>
            </p:nvSpPr>
            <p:spPr>
              <a:xfrm>
                <a:off x="0" y="0"/>
                <a:ext cx="2718790" cy="534581"/>
              </a:xfrm>
              <a:custGeom>
                <a:avLst/>
                <a:gdLst/>
                <a:ahLst/>
                <a:cxnLst/>
                <a:rect l="l" t="t" r="r" b="b"/>
                <a:pathLst>
                  <a:path w="2718790" h="534581">
                    <a:moveTo>
                      <a:pt x="26810" y="0"/>
                    </a:moveTo>
                    <a:lnTo>
                      <a:pt x="2691980" y="0"/>
                    </a:lnTo>
                    <a:cubicBezTo>
                      <a:pt x="2706787" y="0"/>
                      <a:pt x="2718790" y="12003"/>
                      <a:pt x="2718790" y="26810"/>
                    </a:cubicBezTo>
                    <a:lnTo>
                      <a:pt x="2718790" y="507771"/>
                    </a:lnTo>
                    <a:cubicBezTo>
                      <a:pt x="2718790" y="522578"/>
                      <a:pt x="2706787" y="534581"/>
                      <a:pt x="2691980" y="534581"/>
                    </a:cubicBezTo>
                    <a:lnTo>
                      <a:pt x="26810" y="534581"/>
                    </a:lnTo>
                    <a:cubicBezTo>
                      <a:pt x="12003" y="534581"/>
                      <a:pt x="0" y="522578"/>
                      <a:pt x="0" y="507771"/>
                    </a:cubicBezTo>
                    <a:lnTo>
                      <a:pt x="0" y="26810"/>
                    </a:lnTo>
                    <a:cubicBezTo>
                      <a:pt x="0" y="12003"/>
                      <a:pt x="12003" y="0"/>
                      <a:pt x="26810" y="0"/>
                    </a:cubicBezTo>
                    <a:close/>
                  </a:path>
                </a:pathLst>
              </a:custGeom>
              <a:solidFill>
                <a:srgbClr val="FBD1B2"/>
              </a:solidFill>
              <a:ln w="19050" cap="rnd">
                <a:solidFill>
                  <a:srgbClr val="684836"/>
                </a:solidFill>
                <a:prstDash val="solid"/>
                <a:round/>
              </a:ln>
            </p:spPr>
            <p:txBody>
              <a:bodyPr/>
              <a:lstStyle/>
              <a:p>
                <a:endParaRPr lang="de-DE" dirty="0">
                  <a:latin typeface="Atkinson Hyperlegible Next" pitchFamily="2" charset="77"/>
                </a:endParaRPr>
              </a:p>
            </p:txBody>
          </p:sp>
          <p:sp>
            <p:nvSpPr>
              <p:cNvPr id="26" name="TextBox 26"/>
              <p:cNvSpPr txBox="1"/>
              <p:nvPr/>
            </p:nvSpPr>
            <p:spPr>
              <a:xfrm>
                <a:off x="0" y="-38100"/>
                <a:ext cx="2718790" cy="572681"/>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27" name="TextBox 27"/>
            <p:cNvSpPr txBox="1"/>
            <p:nvPr/>
          </p:nvSpPr>
          <p:spPr>
            <a:xfrm>
              <a:off x="0" y="247555"/>
              <a:ext cx="9625588" cy="1128831"/>
            </a:xfrm>
            <a:prstGeom prst="rect">
              <a:avLst/>
            </a:prstGeom>
          </p:spPr>
          <p:txBody>
            <a:bodyPr lIns="0" tIns="0" rIns="0" bIns="0" rtlCol="0" anchor="t">
              <a:spAutoFit/>
            </a:bodyPr>
            <a:lstStyle/>
            <a:p>
              <a:pPr algn="ctr">
                <a:lnSpc>
                  <a:spcPts val="3916"/>
                </a:lnSpc>
              </a:pPr>
              <a:r>
                <a:rPr lang="en-US" sz="2797" dirty="0">
                  <a:solidFill>
                    <a:srgbClr val="00534E"/>
                  </a:solidFill>
                  <a:latin typeface="Atkinson Hyperlegible Next" pitchFamily="2" charset="77"/>
                  <a:ea typeface="Poppins Bold"/>
                  <a:cs typeface="Poppins Bold"/>
                  <a:sym typeface="Poppins Bold"/>
                </a:rPr>
                <a:t>Where are the areas prone to heavy rain in</a:t>
              </a:r>
            </a:p>
            <a:p>
              <a:pPr algn="ctr">
                <a:lnSpc>
                  <a:spcPts val="3916"/>
                </a:lnSpc>
              </a:pPr>
              <a:r>
                <a:rPr lang="en-US" sz="2797" dirty="0">
                  <a:solidFill>
                    <a:srgbClr val="00534E"/>
                  </a:solidFill>
                  <a:latin typeface="Atkinson Hyperlegible Next" pitchFamily="2" charset="77"/>
                  <a:ea typeface="Poppins Bold"/>
                  <a:cs typeface="Poppins Bold"/>
                  <a:sym typeface="Poppins Bold"/>
                </a:rPr>
                <a:t>our school round?</a:t>
              </a:r>
            </a:p>
          </p:txBody>
        </p:sp>
      </p:grpSp>
      <p:sp>
        <p:nvSpPr>
          <p:cNvPr id="29" name="TextBox 29"/>
          <p:cNvSpPr txBox="1"/>
          <p:nvPr/>
        </p:nvSpPr>
        <p:spPr>
          <a:xfrm>
            <a:off x="1333500" y="1562100"/>
            <a:ext cx="7048500" cy="1208023"/>
          </a:xfrm>
          <a:prstGeom prst="rect">
            <a:avLst/>
          </a:prstGeom>
        </p:spPr>
        <p:txBody>
          <a:bodyPr lIns="0" tIns="0" rIns="0" bIns="0" rtlCol="0" anchor="t">
            <a:spAutoFit/>
          </a:bodyPr>
          <a:lstStyle/>
          <a:p>
            <a:pPr marL="0" lvl="0" indent="0" algn="l">
              <a:lnSpc>
                <a:spcPts val="9349"/>
              </a:lnSpc>
              <a:spcBef>
                <a:spcPct val="0"/>
              </a:spcBef>
            </a:pPr>
            <a:r>
              <a:rPr lang="en-US" sz="8499" b="1" dirty="0">
                <a:solidFill>
                  <a:srgbClr val="99D0BA"/>
                </a:solidFill>
                <a:latin typeface="Atkinson Hyperlegible Next" pitchFamily="2" charset="77"/>
                <a:ea typeface="Funtastic"/>
                <a:cs typeface="Funtastic"/>
                <a:sym typeface="Funtastic"/>
              </a:rPr>
              <a:t>Heavy rain</a:t>
            </a:r>
          </a:p>
        </p:txBody>
      </p:sp>
      <p:grpSp>
        <p:nvGrpSpPr>
          <p:cNvPr id="30" name="Group 23">
            <a:extLst>
              <a:ext uri="{FF2B5EF4-FFF2-40B4-BE49-F238E27FC236}">
                <a16:creationId xmlns:a16="http://schemas.microsoft.com/office/drawing/2014/main" id="{947B4464-5230-7B5C-0CF4-352328612E8D}"/>
              </a:ext>
            </a:extLst>
          </p:cNvPr>
          <p:cNvGrpSpPr/>
          <p:nvPr/>
        </p:nvGrpSpPr>
        <p:grpSpPr>
          <a:xfrm>
            <a:off x="679962" y="6362700"/>
            <a:ext cx="7507980" cy="925208"/>
            <a:chOff x="0" y="-134889"/>
            <a:chExt cx="9813101" cy="2027516"/>
          </a:xfrm>
        </p:grpSpPr>
        <p:grpSp>
          <p:nvGrpSpPr>
            <p:cNvPr id="31" name="Group 24">
              <a:extLst>
                <a:ext uri="{FF2B5EF4-FFF2-40B4-BE49-F238E27FC236}">
                  <a16:creationId xmlns:a16="http://schemas.microsoft.com/office/drawing/2014/main" id="{0CDF6E70-E301-E23B-7224-7CBA915EE15B}"/>
                </a:ext>
              </a:extLst>
            </p:cNvPr>
            <p:cNvGrpSpPr/>
            <p:nvPr/>
          </p:nvGrpSpPr>
          <p:grpSpPr>
            <a:xfrm>
              <a:off x="0" y="-134889"/>
              <a:ext cx="9813101" cy="2027516"/>
              <a:chOff x="0" y="-38100"/>
              <a:chExt cx="2771754" cy="572681"/>
            </a:xfrm>
          </p:grpSpPr>
          <p:sp>
            <p:nvSpPr>
              <p:cNvPr id="33" name="Freeform 25">
                <a:extLst>
                  <a:ext uri="{FF2B5EF4-FFF2-40B4-BE49-F238E27FC236}">
                    <a16:creationId xmlns:a16="http://schemas.microsoft.com/office/drawing/2014/main" id="{AB09179A-0E92-E329-3215-BF9D9E71F366}"/>
                  </a:ext>
                </a:extLst>
              </p:cNvPr>
              <p:cNvSpPr/>
              <p:nvPr/>
            </p:nvSpPr>
            <p:spPr>
              <a:xfrm>
                <a:off x="52964" y="0"/>
                <a:ext cx="2718790" cy="534581"/>
              </a:xfrm>
              <a:custGeom>
                <a:avLst/>
                <a:gdLst/>
                <a:ahLst/>
                <a:cxnLst/>
                <a:rect l="l" t="t" r="r" b="b"/>
                <a:pathLst>
                  <a:path w="2718790" h="534581">
                    <a:moveTo>
                      <a:pt x="26810" y="0"/>
                    </a:moveTo>
                    <a:lnTo>
                      <a:pt x="2691980" y="0"/>
                    </a:lnTo>
                    <a:cubicBezTo>
                      <a:pt x="2706787" y="0"/>
                      <a:pt x="2718790" y="12003"/>
                      <a:pt x="2718790" y="26810"/>
                    </a:cubicBezTo>
                    <a:lnTo>
                      <a:pt x="2718790" y="507771"/>
                    </a:lnTo>
                    <a:cubicBezTo>
                      <a:pt x="2718790" y="522578"/>
                      <a:pt x="2706787" y="534581"/>
                      <a:pt x="2691980" y="534581"/>
                    </a:cubicBezTo>
                    <a:lnTo>
                      <a:pt x="26810" y="534581"/>
                    </a:lnTo>
                    <a:cubicBezTo>
                      <a:pt x="12003" y="534581"/>
                      <a:pt x="0" y="522578"/>
                      <a:pt x="0" y="507771"/>
                    </a:cubicBezTo>
                    <a:lnTo>
                      <a:pt x="0" y="26810"/>
                    </a:lnTo>
                    <a:cubicBezTo>
                      <a:pt x="0" y="12003"/>
                      <a:pt x="12003" y="0"/>
                      <a:pt x="26810" y="0"/>
                    </a:cubicBezTo>
                    <a:close/>
                  </a:path>
                </a:pathLst>
              </a:custGeom>
              <a:solidFill>
                <a:srgbClr val="FBD1B2"/>
              </a:solidFill>
              <a:ln w="19050" cap="rnd">
                <a:solidFill>
                  <a:srgbClr val="684836"/>
                </a:solidFill>
                <a:prstDash val="solid"/>
                <a:round/>
              </a:ln>
            </p:spPr>
            <p:txBody>
              <a:bodyPr/>
              <a:lstStyle/>
              <a:p>
                <a:endParaRPr lang="de-DE" dirty="0">
                  <a:latin typeface="Atkinson Hyperlegible Next" pitchFamily="2" charset="77"/>
                </a:endParaRPr>
              </a:p>
            </p:txBody>
          </p:sp>
          <p:sp>
            <p:nvSpPr>
              <p:cNvPr id="34" name="TextBox 26">
                <a:extLst>
                  <a:ext uri="{FF2B5EF4-FFF2-40B4-BE49-F238E27FC236}">
                    <a16:creationId xmlns:a16="http://schemas.microsoft.com/office/drawing/2014/main" id="{A93C035C-7BEE-813A-1FDA-9C66C9FC3FD5}"/>
                  </a:ext>
                </a:extLst>
              </p:cNvPr>
              <p:cNvSpPr txBox="1"/>
              <p:nvPr/>
            </p:nvSpPr>
            <p:spPr>
              <a:xfrm>
                <a:off x="0" y="-38100"/>
                <a:ext cx="2718790" cy="572681"/>
              </a:xfrm>
              <a:prstGeom prst="rect">
                <a:avLst/>
              </a:prstGeom>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32" name="TextBox 27">
              <a:extLst>
                <a:ext uri="{FF2B5EF4-FFF2-40B4-BE49-F238E27FC236}">
                  <a16:creationId xmlns:a16="http://schemas.microsoft.com/office/drawing/2014/main" id="{093A4ACA-78ED-8E74-F659-2FC0E3E7C202}"/>
                </a:ext>
              </a:extLst>
            </p:cNvPr>
            <p:cNvSpPr txBox="1"/>
            <p:nvPr/>
          </p:nvSpPr>
          <p:spPr>
            <a:xfrm>
              <a:off x="0" y="247558"/>
              <a:ext cx="9625588" cy="1057788"/>
            </a:xfrm>
            <a:prstGeom prst="rect">
              <a:avLst/>
            </a:prstGeom>
          </p:spPr>
          <p:txBody>
            <a:bodyPr lIns="0" tIns="0" rIns="0" bIns="0" rtlCol="0" anchor="t">
              <a:spAutoFit/>
            </a:bodyPr>
            <a:lstStyle/>
            <a:p>
              <a:pPr algn="ctr">
                <a:lnSpc>
                  <a:spcPts val="3916"/>
                </a:lnSpc>
              </a:pPr>
              <a:r>
                <a:rPr lang="en-US" sz="2797" b="1" dirty="0">
                  <a:solidFill>
                    <a:srgbClr val="00534E"/>
                  </a:solidFill>
                  <a:latin typeface="Atkinson Hyperlegible Next" pitchFamily="2" charset="77"/>
                  <a:ea typeface="Poppins Bold"/>
                  <a:cs typeface="Poppins Bold"/>
                  <a:sym typeface="Poppins Bold"/>
                </a:rPr>
                <a:t>Use the heavy rain hazard map:</a:t>
              </a:r>
            </a:p>
          </p:txBody>
        </p:sp>
      </p:grpSp>
      <p:pic>
        <p:nvPicPr>
          <p:cNvPr id="13" name="Grafik 12" descr="Start mit einfarbiger Füllung">
            <a:extLst>
              <a:ext uri="{FF2B5EF4-FFF2-40B4-BE49-F238E27FC236}">
                <a16:creationId xmlns:a16="http://schemas.microsoft.com/office/drawing/2014/main" id="{8C3CE4BF-E525-1B9D-8071-A11CEEDE680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07784" y="4637628"/>
            <a:ext cx="2884216" cy="2884216"/>
          </a:xfrm>
          <a:prstGeom prst="rect">
            <a:avLst/>
          </a:prstGeom>
        </p:spPr>
      </p:pic>
      <p:pic>
        <p:nvPicPr>
          <p:cNvPr id="15" name="Grafik 14" descr="Schwimmen mit einfarbiger Füllung">
            <a:extLst>
              <a:ext uri="{FF2B5EF4-FFF2-40B4-BE49-F238E27FC236}">
                <a16:creationId xmlns:a16="http://schemas.microsoft.com/office/drawing/2014/main" id="{E03A4F06-4D8A-9616-89F6-E8C0416AEE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94912" y="6199963"/>
            <a:ext cx="1935288" cy="1935288"/>
          </a:xfrm>
          <a:prstGeom prst="rect">
            <a:avLst/>
          </a:prstGeom>
        </p:spPr>
      </p:pic>
      <p:pic>
        <p:nvPicPr>
          <p:cNvPr id="17" name="Grafik 16" descr="Wolke mit Blitz und Regen mit einfarbiger Füllung">
            <a:extLst>
              <a:ext uri="{FF2B5EF4-FFF2-40B4-BE49-F238E27FC236}">
                <a16:creationId xmlns:a16="http://schemas.microsoft.com/office/drawing/2014/main" id="{F023A809-97E8-1201-918E-2E7301942C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66338" y="2404379"/>
            <a:ext cx="4097134" cy="4097134"/>
          </a:xfrm>
          <a:prstGeom prst="rect">
            <a:avLst/>
          </a:prstGeom>
        </p:spPr>
      </p:pic>
      <p:pic>
        <p:nvPicPr>
          <p:cNvPr id="18" name="Grafik 17" descr="Cloud mit einfarbiger Füllung">
            <a:extLst>
              <a:ext uri="{FF2B5EF4-FFF2-40B4-BE49-F238E27FC236}">
                <a16:creationId xmlns:a16="http://schemas.microsoft.com/office/drawing/2014/main" id="{D462871C-0DBE-2E99-FDCF-CF550F57A53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630400" y="3154594"/>
            <a:ext cx="2895600" cy="2895600"/>
          </a:xfrm>
          <a:prstGeom prst="rect">
            <a:avLst/>
          </a:prstGeom>
        </p:spPr>
      </p:pic>
      <p:pic>
        <p:nvPicPr>
          <p:cNvPr id="19" name="Grafik 18" descr="Regen Silhouette">
            <a:extLst>
              <a:ext uri="{FF2B5EF4-FFF2-40B4-BE49-F238E27FC236}">
                <a16:creationId xmlns:a16="http://schemas.microsoft.com/office/drawing/2014/main" id="{F26515E6-921F-EBCB-1A51-5A162987783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58583" y="3441429"/>
            <a:ext cx="2895600" cy="2895600"/>
          </a:xfrm>
          <a:prstGeom prst="rect">
            <a:avLst/>
          </a:prstGeom>
        </p:spPr>
      </p:pic>
      <p:pic>
        <p:nvPicPr>
          <p:cNvPr id="5" name="Grafik 4">
            <a:extLst>
              <a:ext uri="{FF2B5EF4-FFF2-40B4-BE49-F238E27FC236}">
                <a16:creationId xmlns:a16="http://schemas.microsoft.com/office/drawing/2014/main" id="{D6C20797-2E8D-9E85-6D16-A4D765501B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3428" y="7349461"/>
            <a:ext cx="7364514" cy="1524000"/>
          </a:xfrm>
          <a:prstGeom prst="rect">
            <a:avLst/>
          </a:prstGeom>
        </p:spPr>
      </p:pic>
    </p:spTree>
    <p:extLst>
      <p:ext uri="{BB962C8B-B14F-4D97-AF65-F5344CB8AC3E}">
        <p14:creationId xmlns:p14="http://schemas.microsoft.com/office/powerpoint/2010/main" val="12779476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sp>
        <p:nvSpPr>
          <p:cNvPr id="6" name="TextBox 6"/>
          <p:cNvSpPr txBox="1"/>
          <p:nvPr/>
        </p:nvSpPr>
        <p:spPr>
          <a:xfrm>
            <a:off x="304800" y="139775"/>
            <a:ext cx="18630900" cy="1193725"/>
          </a:xfrm>
          <a:prstGeom prst="rect">
            <a:avLst/>
          </a:prstGeom>
        </p:spPr>
        <p:txBody>
          <a:bodyPr wrap="square" lIns="0" tIns="0" rIns="0" bIns="0" rtlCol="0" anchor="t">
            <a:spAutoFit/>
          </a:bodyPr>
          <a:lstStyle/>
          <a:p>
            <a:pPr lvl="0">
              <a:lnSpc>
                <a:spcPts val="9349"/>
              </a:lnSpc>
              <a:spcBef>
                <a:spcPct val="0"/>
              </a:spcBef>
            </a:pPr>
            <a:r>
              <a:rPr lang="en-US" sz="8000" b="1" dirty="0">
                <a:solidFill>
                  <a:srgbClr val="99D0BA"/>
                </a:solidFill>
                <a:latin typeface="Atkinson Hyperlegible Next" pitchFamily="2" charset="77"/>
                <a:ea typeface="Funtastic"/>
                <a:cs typeface="Funtastic"/>
                <a:sym typeface="Funtastic"/>
              </a:rPr>
              <a:t>Identifying areas prone to heavy rain</a:t>
            </a:r>
          </a:p>
        </p:txBody>
      </p:sp>
      <p:pic>
        <p:nvPicPr>
          <p:cNvPr id="10" name="Grafik 9">
            <a:extLst>
              <a:ext uri="{FF2B5EF4-FFF2-40B4-BE49-F238E27FC236}">
                <a16:creationId xmlns:a16="http://schemas.microsoft.com/office/drawing/2014/main" id="{1329D143-84F7-5EC3-A0C1-AADC51E512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0333" y="1485900"/>
            <a:ext cx="14647333" cy="8355312"/>
          </a:xfrm>
          <a:prstGeom prst="rect">
            <a:avLst/>
          </a:prstGeom>
        </p:spPr>
      </p:pic>
      <p:pic>
        <p:nvPicPr>
          <p:cNvPr id="8" name="Grafik 7">
            <a:extLst>
              <a:ext uri="{FF2B5EF4-FFF2-40B4-BE49-F238E27FC236}">
                <a16:creationId xmlns:a16="http://schemas.microsoft.com/office/drawing/2014/main" id="{85CE48A2-9687-9A79-A4BE-76CFE62453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3797" y="1936603"/>
            <a:ext cx="7453905" cy="7453905"/>
          </a:xfrm>
          <a:prstGeom prst="rect">
            <a:avLst/>
          </a:prstGeom>
        </p:spPr>
      </p:pic>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DDFB1975-2818-8F32-85D8-6331BA6913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1233" y="1302556"/>
            <a:ext cx="16448983" cy="8334788"/>
          </a:xfrm>
          <a:prstGeom prst="rect">
            <a:avLst/>
          </a:prstGeom>
        </p:spPr>
      </p:pic>
      <p:sp>
        <p:nvSpPr>
          <p:cNvPr id="6" name="TextBox 6"/>
          <p:cNvSpPr txBox="1"/>
          <p:nvPr/>
        </p:nvSpPr>
        <p:spPr>
          <a:xfrm>
            <a:off x="1028700" y="94533"/>
            <a:ext cx="14253522" cy="1208023"/>
          </a:xfrm>
          <a:prstGeom prst="rect">
            <a:avLst/>
          </a:prstGeom>
        </p:spPr>
        <p:txBody>
          <a:bodyPr lIns="0" tIns="0" rIns="0" bIns="0" rtlCol="0" anchor="t">
            <a:spAutoFit/>
          </a:bodyPr>
          <a:lstStyle/>
          <a:p>
            <a:pPr lvl="0">
              <a:lnSpc>
                <a:spcPts val="9349"/>
              </a:lnSpc>
              <a:spcBef>
                <a:spcPct val="0"/>
              </a:spcBef>
            </a:pPr>
            <a:r>
              <a:rPr lang="en-US" sz="8499" b="1" dirty="0">
                <a:solidFill>
                  <a:srgbClr val="99D0BA"/>
                </a:solidFill>
                <a:latin typeface="Atkinson Hyperlegible Next" pitchFamily="2" charset="77"/>
                <a:ea typeface="Funtastic"/>
                <a:cs typeface="Funtastic"/>
                <a:sym typeface="Funtastic"/>
              </a:rPr>
              <a:t>Hazard map: Heavy rain</a:t>
            </a:r>
          </a:p>
        </p:txBody>
      </p:sp>
      <p:grpSp>
        <p:nvGrpSpPr>
          <p:cNvPr id="20" name="Group 20"/>
          <p:cNvGrpSpPr/>
          <p:nvPr/>
        </p:nvGrpSpPr>
        <p:grpSpPr>
          <a:xfrm>
            <a:off x="7547909" y="5143500"/>
            <a:ext cx="7200513" cy="3840944"/>
            <a:chOff x="-2330321" y="-220328"/>
            <a:chExt cx="8643282" cy="3801033"/>
          </a:xfrm>
        </p:grpSpPr>
        <p:grpSp>
          <p:nvGrpSpPr>
            <p:cNvPr id="21" name="Group 21"/>
            <p:cNvGrpSpPr/>
            <p:nvPr/>
          </p:nvGrpSpPr>
          <p:grpSpPr>
            <a:xfrm>
              <a:off x="-2330321" y="-220328"/>
              <a:ext cx="7540923" cy="3801033"/>
              <a:chOff x="-402968" y="-38100"/>
              <a:chExt cx="1304005" cy="657289"/>
            </a:xfrm>
          </p:grpSpPr>
          <p:sp>
            <p:nvSpPr>
              <p:cNvPr id="22" name="Freeform 22"/>
              <p:cNvSpPr/>
              <p:nvPr/>
            </p:nvSpPr>
            <p:spPr>
              <a:xfrm>
                <a:off x="-402968" y="212789"/>
                <a:ext cx="1106339" cy="406400"/>
              </a:xfrm>
              <a:custGeom>
                <a:avLst/>
                <a:gdLst/>
                <a:ahLst/>
                <a:cxnLst/>
                <a:rect l="l" t="t" r="r" b="b"/>
                <a:pathLst>
                  <a:path w="901037" h="406400">
                    <a:moveTo>
                      <a:pt x="697837" y="0"/>
                    </a:moveTo>
                    <a:cubicBezTo>
                      <a:pt x="810061" y="0"/>
                      <a:pt x="901037" y="90976"/>
                      <a:pt x="901037" y="203200"/>
                    </a:cubicBezTo>
                    <a:cubicBezTo>
                      <a:pt x="901037" y="315424"/>
                      <a:pt x="810061" y="406400"/>
                      <a:pt x="697837" y="406400"/>
                    </a:cubicBezTo>
                    <a:lnTo>
                      <a:pt x="203200" y="406400"/>
                    </a:lnTo>
                    <a:cubicBezTo>
                      <a:pt x="90976" y="406400"/>
                      <a:pt x="0" y="315424"/>
                      <a:pt x="0" y="203200"/>
                    </a:cubicBezTo>
                    <a:cubicBezTo>
                      <a:pt x="0" y="90976"/>
                      <a:pt x="90976" y="0"/>
                      <a:pt x="203200" y="0"/>
                    </a:cubicBezTo>
                    <a:close/>
                  </a:path>
                </a:pathLst>
              </a:custGeom>
              <a:solidFill>
                <a:srgbClr val="ED1C24"/>
              </a:solidFill>
            </p:spPr>
            <p:txBody>
              <a:bodyPr/>
              <a:lstStyle/>
              <a:p>
                <a:endParaRPr lang="de-DE" dirty="0">
                  <a:latin typeface="Atkinson Hyperlegible Next" pitchFamily="2" charset="77"/>
                  <a:ea typeface="Roboto" panose="02000000000000000000" pitchFamily="2" charset="0"/>
                </a:endParaRPr>
              </a:p>
            </p:txBody>
          </p:sp>
          <p:sp>
            <p:nvSpPr>
              <p:cNvPr id="23" name="TextBox 23"/>
              <p:cNvSpPr txBox="1"/>
              <p:nvPr/>
            </p:nvSpPr>
            <p:spPr>
              <a:xfrm>
                <a:off x="0" y="-38100"/>
                <a:ext cx="901037" cy="444500"/>
              </a:xfrm>
              <a:prstGeom prst="rect">
                <a:avLst/>
              </a:prstGeom>
            </p:spPr>
            <p:txBody>
              <a:bodyPr lIns="34711" tIns="34711" rIns="34711" bIns="34711" rtlCol="0" anchor="ctr"/>
              <a:lstStyle/>
              <a:p>
                <a:pPr algn="ctr">
                  <a:lnSpc>
                    <a:spcPts val="2659"/>
                  </a:lnSpc>
                </a:pPr>
                <a:endParaRPr dirty="0">
                  <a:latin typeface="Atkinson Hyperlegible Next" pitchFamily="2" charset="77"/>
                  <a:ea typeface="Roboto" panose="02000000000000000000" pitchFamily="2" charset="0"/>
                </a:endParaRPr>
              </a:p>
            </p:txBody>
          </p:sp>
        </p:grpSp>
        <p:sp>
          <p:nvSpPr>
            <p:cNvPr id="24" name="TextBox 24"/>
            <p:cNvSpPr txBox="1"/>
            <p:nvPr/>
          </p:nvSpPr>
          <p:spPr>
            <a:xfrm>
              <a:off x="-639873" y="1847306"/>
              <a:ext cx="6952834" cy="1576828"/>
            </a:xfrm>
            <a:prstGeom prst="rect">
              <a:avLst/>
            </a:prstGeom>
          </p:spPr>
          <p:txBody>
            <a:bodyPr wrap="square" lIns="0" tIns="0" rIns="0" bIns="0" rtlCol="0" anchor="t">
              <a:spAutoFit/>
            </a:bodyPr>
            <a:lstStyle/>
            <a:p>
              <a:pPr marL="0" lvl="0" indent="0" algn="l">
                <a:lnSpc>
                  <a:spcPts val="4440"/>
                </a:lnSpc>
                <a:spcBef>
                  <a:spcPct val="0"/>
                </a:spcBef>
              </a:pPr>
              <a:r>
                <a:rPr lang="en-US" sz="4200" dirty="0">
                  <a:solidFill>
                    <a:srgbClr val="FFFFFF"/>
                  </a:solidFill>
                  <a:latin typeface="Atkinson Hyperlegible Next" pitchFamily="2" charset="77"/>
                  <a:ea typeface="Roboto" panose="02000000000000000000" pitchFamily="2" charset="0"/>
                  <a:cs typeface="Funtastic"/>
                  <a:sym typeface="Funtastic"/>
                </a:rPr>
                <a:t>Select your </a:t>
              </a:r>
            </a:p>
            <a:p>
              <a:pPr marL="0" lvl="0" indent="0" algn="l">
                <a:lnSpc>
                  <a:spcPts val="4440"/>
                </a:lnSpc>
                <a:spcBef>
                  <a:spcPct val="0"/>
                </a:spcBef>
              </a:pPr>
              <a:r>
                <a:rPr lang="en-US" sz="4200" dirty="0">
                  <a:solidFill>
                    <a:srgbClr val="FFFFFF"/>
                  </a:solidFill>
                  <a:latin typeface="Atkinson Hyperlegible Next" pitchFamily="2" charset="77"/>
                  <a:ea typeface="Roboto" panose="02000000000000000000" pitchFamily="2" charset="0"/>
                  <a:cs typeface="Funtastic"/>
                  <a:sym typeface="Funtastic"/>
                </a:rPr>
                <a:t>federal state </a:t>
              </a:r>
            </a:p>
            <a:p>
              <a:pPr marL="0" lvl="0" indent="0" algn="l">
                <a:lnSpc>
                  <a:spcPts val="3159"/>
                </a:lnSpc>
                <a:spcBef>
                  <a:spcPct val="0"/>
                </a:spcBef>
              </a:pPr>
              <a:endParaRPr lang="en-US" sz="4200" dirty="0">
                <a:solidFill>
                  <a:srgbClr val="FFFFFF"/>
                </a:solidFill>
                <a:latin typeface="Atkinson Hyperlegible Next" pitchFamily="2" charset="77"/>
                <a:ea typeface="Roboto" panose="02000000000000000000" pitchFamily="2" charset="0"/>
                <a:cs typeface="Funtastic"/>
                <a:sym typeface="Funtastic"/>
              </a:endParaRPr>
            </a:p>
          </p:txBody>
        </p:sp>
        <p:sp>
          <p:nvSpPr>
            <p:cNvPr id="25" name="TextBox 25"/>
            <p:cNvSpPr txBox="1"/>
            <p:nvPr/>
          </p:nvSpPr>
          <p:spPr>
            <a:xfrm>
              <a:off x="-1877912" y="2173808"/>
              <a:ext cx="810576" cy="923825"/>
            </a:xfrm>
            <a:prstGeom prst="rect">
              <a:avLst/>
            </a:prstGeom>
          </p:spPr>
          <p:txBody>
            <a:bodyPr lIns="0" tIns="0" rIns="0" bIns="0" rtlCol="0" anchor="t">
              <a:spAutoFit/>
            </a:bodyPr>
            <a:lstStyle/>
            <a:p>
              <a:pPr marL="0" lvl="0" indent="0" algn="l">
                <a:lnSpc>
                  <a:spcPts val="6388"/>
                </a:lnSpc>
                <a:spcBef>
                  <a:spcPct val="0"/>
                </a:spcBef>
              </a:pPr>
              <a:r>
                <a:rPr lang="en-US" sz="8500" dirty="0">
                  <a:solidFill>
                    <a:srgbClr val="FFFFFF"/>
                  </a:solidFill>
                  <a:latin typeface="Atkinson Hyperlegible Next" pitchFamily="2" charset="77"/>
                  <a:ea typeface="Roboto" panose="02000000000000000000" pitchFamily="2" charset="0"/>
                  <a:cs typeface="Funtastic"/>
                  <a:sym typeface="Funtastic"/>
                </a:rPr>
                <a:t>1.</a:t>
              </a:r>
            </a:p>
          </p:txBody>
        </p:sp>
      </p:grpSp>
      <p:sp>
        <p:nvSpPr>
          <p:cNvPr id="29" name="Freeform 13">
            <a:extLst>
              <a:ext uri="{FF2B5EF4-FFF2-40B4-BE49-F238E27FC236}">
                <a16:creationId xmlns:a16="http://schemas.microsoft.com/office/drawing/2014/main" id="{E5DF90CC-C250-7D7D-6964-10C3FBD46E7E}"/>
              </a:ext>
            </a:extLst>
          </p:cNvPr>
          <p:cNvSpPr/>
          <p:nvPr/>
        </p:nvSpPr>
        <p:spPr>
          <a:xfrm rot="3259318">
            <a:off x="4815940" y="5825775"/>
            <a:ext cx="2528465" cy="1567648"/>
          </a:xfrm>
          <a:custGeom>
            <a:avLst/>
            <a:gdLst/>
            <a:ahLst/>
            <a:cxnLst/>
            <a:rect l="l" t="t" r="r" b="b"/>
            <a:pathLst>
              <a:path w="2528465" h="1567648">
                <a:moveTo>
                  <a:pt x="0" y="0"/>
                </a:moveTo>
                <a:lnTo>
                  <a:pt x="2528465" y="0"/>
                </a:lnTo>
                <a:lnTo>
                  <a:pt x="2528465" y="1567648"/>
                </a:lnTo>
                <a:lnTo>
                  <a:pt x="0" y="156764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de-DE" dirty="0">
              <a:latin typeface="Atkinson Hyperlegible Next" pitchFamily="2" charset="77"/>
            </a:endParaRPr>
          </a:p>
        </p:txBody>
      </p:sp>
    </p:spTree>
    <p:extLst>
      <p:ext uri="{BB962C8B-B14F-4D97-AF65-F5344CB8AC3E}">
        <p14:creationId xmlns:p14="http://schemas.microsoft.com/office/powerpoint/2010/main" val="3656136415"/>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pic>
        <p:nvPicPr>
          <p:cNvPr id="20" name="Grafik 19">
            <a:extLst>
              <a:ext uri="{FF2B5EF4-FFF2-40B4-BE49-F238E27FC236}">
                <a16:creationId xmlns:a16="http://schemas.microsoft.com/office/drawing/2014/main" id="{8400D83F-A146-6176-188F-8DDC5C4297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549" y="1302556"/>
            <a:ext cx="16344902" cy="8683767"/>
          </a:xfrm>
          <a:prstGeom prst="rect">
            <a:avLst/>
          </a:prstGeom>
        </p:spPr>
      </p:pic>
      <p:sp>
        <p:nvSpPr>
          <p:cNvPr id="4" name="Freeform 4"/>
          <p:cNvSpPr/>
          <p:nvPr/>
        </p:nvSpPr>
        <p:spPr>
          <a:xfrm flipV="1">
            <a:off x="3498987" y="4702763"/>
            <a:ext cx="3207538" cy="1567648"/>
          </a:xfrm>
          <a:custGeom>
            <a:avLst/>
            <a:gdLst/>
            <a:ahLst/>
            <a:cxnLst/>
            <a:rect l="l" t="t" r="r" b="b"/>
            <a:pathLst>
              <a:path w="2528465" h="1567648">
                <a:moveTo>
                  <a:pt x="0" y="1567648"/>
                </a:moveTo>
                <a:lnTo>
                  <a:pt x="2528465" y="1567648"/>
                </a:lnTo>
                <a:lnTo>
                  <a:pt x="2528465" y="0"/>
                </a:lnTo>
                <a:lnTo>
                  <a:pt x="0" y="0"/>
                </a:lnTo>
                <a:lnTo>
                  <a:pt x="0" y="1567648"/>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de-DE" dirty="0">
              <a:latin typeface="Atkinson Hyperlegible Next" pitchFamily="2" charset="77"/>
            </a:endParaRPr>
          </a:p>
        </p:txBody>
      </p:sp>
      <p:sp>
        <p:nvSpPr>
          <p:cNvPr id="6" name="TextBox 6"/>
          <p:cNvSpPr txBox="1"/>
          <p:nvPr/>
        </p:nvSpPr>
        <p:spPr>
          <a:xfrm>
            <a:off x="1028700" y="94533"/>
            <a:ext cx="14253522" cy="1208023"/>
          </a:xfrm>
          <a:prstGeom prst="rect">
            <a:avLst/>
          </a:prstGeom>
        </p:spPr>
        <p:txBody>
          <a:bodyPr lIns="0" tIns="0" rIns="0" bIns="0" rtlCol="0" anchor="t">
            <a:spAutoFit/>
          </a:bodyPr>
          <a:lstStyle/>
          <a:p>
            <a:pPr lvl="0">
              <a:lnSpc>
                <a:spcPts val="9349"/>
              </a:lnSpc>
              <a:spcBef>
                <a:spcPct val="0"/>
              </a:spcBef>
            </a:pPr>
            <a:r>
              <a:rPr lang="en-US" sz="8499" b="1" dirty="0">
                <a:solidFill>
                  <a:srgbClr val="99D0BA"/>
                </a:solidFill>
                <a:latin typeface="Atkinson Hyperlegible Next" pitchFamily="2" charset="77"/>
                <a:ea typeface="Funtastic"/>
                <a:cs typeface="Funtastic"/>
                <a:sym typeface="Funtastic"/>
              </a:rPr>
              <a:t>Hazard map: Heavy rain</a:t>
            </a:r>
          </a:p>
        </p:txBody>
      </p:sp>
      <p:grpSp>
        <p:nvGrpSpPr>
          <p:cNvPr id="7" name="Group 7"/>
          <p:cNvGrpSpPr/>
          <p:nvPr/>
        </p:nvGrpSpPr>
        <p:grpSpPr>
          <a:xfrm>
            <a:off x="6706525" y="2716274"/>
            <a:ext cx="5719337" cy="2579626"/>
            <a:chOff x="0" y="0"/>
            <a:chExt cx="7625783" cy="3439502"/>
          </a:xfrm>
        </p:grpSpPr>
        <p:grpSp>
          <p:nvGrpSpPr>
            <p:cNvPr id="8" name="Group 8"/>
            <p:cNvGrpSpPr/>
            <p:nvPr/>
          </p:nvGrpSpPr>
          <p:grpSpPr>
            <a:xfrm>
              <a:off x="0" y="0"/>
              <a:ext cx="7625783" cy="3439502"/>
              <a:chOff x="0" y="0"/>
              <a:chExt cx="901037" cy="406400"/>
            </a:xfrm>
          </p:grpSpPr>
          <p:sp>
            <p:nvSpPr>
              <p:cNvPr id="9" name="Freeform 9"/>
              <p:cNvSpPr/>
              <p:nvPr/>
            </p:nvSpPr>
            <p:spPr>
              <a:xfrm>
                <a:off x="0" y="0"/>
                <a:ext cx="901037" cy="406400"/>
              </a:xfrm>
              <a:custGeom>
                <a:avLst/>
                <a:gdLst/>
                <a:ahLst/>
                <a:cxnLst/>
                <a:rect l="l" t="t" r="r" b="b"/>
                <a:pathLst>
                  <a:path w="901037" h="406400">
                    <a:moveTo>
                      <a:pt x="697837" y="0"/>
                    </a:moveTo>
                    <a:cubicBezTo>
                      <a:pt x="810061" y="0"/>
                      <a:pt x="901037" y="90976"/>
                      <a:pt x="901037" y="203200"/>
                    </a:cubicBezTo>
                    <a:cubicBezTo>
                      <a:pt x="901037" y="315424"/>
                      <a:pt x="810061" y="406400"/>
                      <a:pt x="697837" y="406400"/>
                    </a:cubicBezTo>
                    <a:lnTo>
                      <a:pt x="203200" y="406400"/>
                    </a:lnTo>
                    <a:cubicBezTo>
                      <a:pt x="90976" y="406400"/>
                      <a:pt x="0" y="315424"/>
                      <a:pt x="0" y="203200"/>
                    </a:cubicBezTo>
                    <a:cubicBezTo>
                      <a:pt x="0" y="90976"/>
                      <a:pt x="90976" y="0"/>
                      <a:pt x="203200" y="0"/>
                    </a:cubicBezTo>
                    <a:close/>
                  </a:path>
                </a:pathLst>
              </a:custGeom>
              <a:solidFill>
                <a:srgbClr val="ED1C24"/>
              </a:solidFill>
            </p:spPr>
            <p:txBody>
              <a:bodyPr/>
              <a:lstStyle/>
              <a:p>
                <a:endParaRPr lang="de-DE" dirty="0">
                  <a:latin typeface="Atkinson Hyperlegible Next" pitchFamily="2" charset="77"/>
                  <a:ea typeface="Roboto" panose="02000000000000000000" pitchFamily="2" charset="0"/>
                </a:endParaRPr>
              </a:p>
            </p:txBody>
          </p:sp>
          <p:sp>
            <p:nvSpPr>
              <p:cNvPr id="10" name="TextBox 10"/>
              <p:cNvSpPr txBox="1"/>
              <p:nvPr/>
            </p:nvSpPr>
            <p:spPr>
              <a:xfrm>
                <a:off x="0" y="-38100"/>
                <a:ext cx="901037" cy="444500"/>
              </a:xfrm>
              <a:prstGeom prst="rect">
                <a:avLst/>
              </a:prstGeom>
            </p:spPr>
            <p:txBody>
              <a:bodyPr lIns="50800" tIns="50800" rIns="50800" bIns="50800" rtlCol="0" anchor="ctr"/>
              <a:lstStyle/>
              <a:p>
                <a:pPr algn="ctr">
                  <a:lnSpc>
                    <a:spcPts val="2659"/>
                  </a:lnSpc>
                </a:pPr>
                <a:endParaRPr dirty="0">
                  <a:latin typeface="Atkinson Hyperlegible Next" pitchFamily="2" charset="77"/>
                  <a:ea typeface="Roboto" panose="02000000000000000000" pitchFamily="2" charset="0"/>
                </a:endParaRPr>
              </a:p>
            </p:txBody>
          </p:sp>
        </p:grpSp>
        <p:sp>
          <p:nvSpPr>
            <p:cNvPr id="11" name="TextBox 11"/>
            <p:cNvSpPr txBox="1"/>
            <p:nvPr/>
          </p:nvSpPr>
          <p:spPr>
            <a:xfrm>
              <a:off x="1734677" y="939027"/>
              <a:ext cx="5680891" cy="1586075"/>
            </a:xfrm>
            <a:prstGeom prst="rect">
              <a:avLst/>
            </a:prstGeom>
          </p:spPr>
          <p:txBody>
            <a:bodyPr wrap="square" lIns="0" tIns="0" rIns="0" bIns="0" rtlCol="0" anchor="t">
              <a:spAutoFit/>
            </a:bodyPr>
            <a:lstStyle/>
            <a:p>
              <a:pPr marL="0" lvl="0" indent="0" algn="l">
                <a:lnSpc>
                  <a:spcPts val="4623"/>
                </a:lnSpc>
                <a:spcBef>
                  <a:spcPct val="0"/>
                </a:spcBef>
              </a:pPr>
              <a:r>
                <a:rPr lang="en-US" sz="4203" dirty="0">
                  <a:solidFill>
                    <a:srgbClr val="FFFFFF"/>
                  </a:solidFill>
                  <a:latin typeface="Atkinson Hyperlegible Next" pitchFamily="2" charset="77"/>
                  <a:ea typeface="Roboto" panose="02000000000000000000" pitchFamily="2" charset="0"/>
                  <a:cs typeface="Funtastic"/>
                  <a:sym typeface="Funtastic"/>
                </a:rPr>
                <a:t>Enter your school’s address</a:t>
              </a:r>
            </a:p>
          </p:txBody>
        </p:sp>
        <p:sp>
          <p:nvSpPr>
            <p:cNvPr id="12" name="TextBox 12"/>
            <p:cNvSpPr txBox="1"/>
            <p:nvPr/>
          </p:nvSpPr>
          <p:spPr>
            <a:xfrm>
              <a:off x="506767" y="899502"/>
              <a:ext cx="1339824" cy="1616511"/>
            </a:xfrm>
            <a:prstGeom prst="rect">
              <a:avLst/>
            </a:prstGeom>
          </p:spPr>
          <p:txBody>
            <a:bodyPr wrap="square" lIns="0" tIns="0" rIns="0" bIns="0" rtlCol="0" anchor="t">
              <a:spAutoFit/>
            </a:bodyPr>
            <a:lstStyle/>
            <a:p>
              <a:pPr marL="0" lvl="0" indent="0" algn="l">
                <a:lnSpc>
                  <a:spcPts val="9349"/>
                </a:lnSpc>
                <a:spcBef>
                  <a:spcPct val="0"/>
                </a:spcBef>
              </a:pPr>
              <a:r>
                <a:rPr lang="en-US" sz="8499" dirty="0">
                  <a:solidFill>
                    <a:srgbClr val="FFFFFF"/>
                  </a:solidFill>
                  <a:latin typeface="Atkinson Hyperlegible Next" pitchFamily="2" charset="77"/>
                  <a:ea typeface="Roboto" panose="02000000000000000000" pitchFamily="2" charset="0"/>
                  <a:cs typeface="Funtastic"/>
                  <a:sym typeface="Funtastic"/>
                </a:rPr>
                <a:t>2.</a:t>
              </a:r>
            </a:p>
          </p:txBody>
        </p:sp>
      </p:grpSp>
      <p:grpSp>
        <p:nvGrpSpPr>
          <p:cNvPr id="14" name="Group 14"/>
          <p:cNvGrpSpPr/>
          <p:nvPr/>
        </p:nvGrpSpPr>
        <p:grpSpPr>
          <a:xfrm>
            <a:off x="6720380" y="5520568"/>
            <a:ext cx="7681420" cy="2822062"/>
            <a:chOff x="0" y="-220328"/>
            <a:chExt cx="8616293" cy="3762749"/>
          </a:xfrm>
        </p:grpSpPr>
        <p:grpSp>
          <p:nvGrpSpPr>
            <p:cNvPr id="15" name="Group 15"/>
            <p:cNvGrpSpPr/>
            <p:nvPr/>
          </p:nvGrpSpPr>
          <p:grpSpPr>
            <a:xfrm>
              <a:off x="0" y="-220328"/>
              <a:ext cx="8616293" cy="3762749"/>
              <a:chOff x="0" y="-38100"/>
              <a:chExt cx="1489962" cy="650669"/>
            </a:xfrm>
          </p:grpSpPr>
          <p:sp>
            <p:nvSpPr>
              <p:cNvPr id="16" name="Freeform 16"/>
              <p:cNvSpPr/>
              <p:nvPr/>
            </p:nvSpPr>
            <p:spPr>
              <a:xfrm>
                <a:off x="0" y="0"/>
                <a:ext cx="1489962" cy="612569"/>
              </a:xfrm>
              <a:custGeom>
                <a:avLst/>
                <a:gdLst/>
                <a:ahLst/>
                <a:cxnLst/>
                <a:rect l="l" t="t" r="r" b="b"/>
                <a:pathLst>
                  <a:path w="901037" h="406400">
                    <a:moveTo>
                      <a:pt x="697837" y="0"/>
                    </a:moveTo>
                    <a:cubicBezTo>
                      <a:pt x="810061" y="0"/>
                      <a:pt x="901037" y="90976"/>
                      <a:pt x="901037" y="203200"/>
                    </a:cubicBezTo>
                    <a:cubicBezTo>
                      <a:pt x="901037" y="315424"/>
                      <a:pt x="810061" y="406400"/>
                      <a:pt x="697837" y="406400"/>
                    </a:cubicBezTo>
                    <a:lnTo>
                      <a:pt x="203200" y="406400"/>
                    </a:lnTo>
                    <a:cubicBezTo>
                      <a:pt x="90976" y="406400"/>
                      <a:pt x="0" y="315424"/>
                      <a:pt x="0" y="203200"/>
                    </a:cubicBezTo>
                    <a:cubicBezTo>
                      <a:pt x="0" y="90976"/>
                      <a:pt x="90976" y="0"/>
                      <a:pt x="203200" y="0"/>
                    </a:cubicBezTo>
                    <a:close/>
                  </a:path>
                </a:pathLst>
              </a:custGeom>
              <a:solidFill>
                <a:srgbClr val="ED1C24"/>
              </a:solidFill>
            </p:spPr>
            <p:txBody>
              <a:bodyPr/>
              <a:lstStyle/>
              <a:p>
                <a:endParaRPr lang="de-DE" dirty="0">
                  <a:latin typeface="Atkinson Hyperlegible Next" pitchFamily="2" charset="77"/>
                  <a:ea typeface="Roboto" panose="02000000000000000000" pitchFamily="2" charset="0"/>
                </a:endParaRPr>
              </a:p>
            </p:txBody>
          </p:sp>
          <p:sp>
            <p:nvSpPr>
              <p:cNvPr id="17" name="TextBox 17"/>
              <p:cNvSpPr txBox="1"/>
              <p:nvPr/>
            </p:nvSpPr>
            <p:spPr>
              <a:xfrm>
                <a:off x="0" y="-38100"/>
                <a:ext cx="901037" cy="444500"/>
              </a:xfrm>
              <a:prstGeom prst="rect">
                <a:avLst/>
              </a:prstGeom>
            </p:spPr>
            <p:txBody>
              <a:bodyPr lIns="34711" tIns="34711" rIns="34711" bIns="34711" rtlCol="0" anchor="ctr"/>
              <a:lstStyle/>
              <a:p>
                <a:pPr algn="ctr">
                  <a:lnSpc>
                    <a:spcPts val="2659"/>
                  </a:lnSpc>
                </a:pPr>
                <a:endParaRPr dirty="0">
                  <a:latin typeface="Atkinson Hyperlegible Next" pitchFamily="2" charset="77"/>
                  <a:ea typeface="Roboto" panose="02000000000000000000" pitchFamily="2" charset="0"/>
                </a:endParaRPr>
              </a:p>
            </p:txBody>
          </p:sp>
        </p:grpSp>
        <p:sp>
          <p:nvSpPr>
            <p:cNvPr id="18" name="TextBox 18"/>
            <p:cNvSpPr txBox="1"/>
            <p:nvPr/>
          </p:nvSpPr>
          <p:spPr>
            <a:xfrm>
              <a:off x="1444279" y="699315"/>
              <a:ext cx="6355224" cy="2325422"/>
            </a:xfrm>
            <a:prstGeom prst="rect">
              <a:avLst/>
            </a:prstGeom>
          </p:spPr>
          <p:txBody>
            <a:bodyPr wrap="square" lIns="0" tIns="0" rIns="0" bIns="0" rtlCol="0" anchor="t">
              <a:spAutoFit/>
            </a:bodyPr>
            <a:lstStyle/>
            <a:p>
              <a:pPr algn="l">
                <a:lnSpc>
                  <a:spcPts val="4459"/>
                </a:lnSpc>
              </a:pPr>
              <a:r>
                <a:rPr lang="en-US" sz="4200" dirty="0">
                  <a:solidFill>
                    <a:srgbClr val="FFFFFF"/>
                  </a:solidFill>
                  <a:latin typeface="Atkinson Hyperlegible Next" pitchFamily="2" charset="77"/>
                  <a:ea typeface="Roboto" panose="02000000000000000000" pitchFamily="2" charset="0"/>
                  <a:cs typeface="Funtastic"/>
                  <a:sym typeface="Funtastic"/>
                </a:rPr>
                <a:t>Here, only tick the box next to ‘extreme flood level’</a:t>
              </a:r>
            </a:p>
          </p:txBody>
        </p:sp>
        <p:sp>
          <p:nvSpPr>
            <p:cNvPr id="19" name="TextBox 19"/>
            <p:cNvSpPr txBox="1"/>
            <p:nvPr/>
          </p:nvSpPr>
          <p:spPr>
            <a:xfrm>
              <a:off x="325317" y="1410515"/>
              <a:ext cx="1025688" cy="1244700"/>
            </a:xfrm>
            <a:prstGeom prst="rect">
              <a:avLst/>
            </a:prstGeom>
          </p:spPr>
          <p:txBody>
            <a:bodyPr wrap="square" lIns="0" tIns="0" rIns="0" bIns="0" rtlCol="0" anchor="t">
              <a:spAutoFit/>
            </a:bodyPr>
            <a:lstStyle/>
            <a:p>
              <a:pPr marL="0" lvl="0" indent="0" algn="l">
                <a:lnSpc>
                  <a:spcPts val="6388"/>
                </a:lnSpc>
                <a:spcBef>
                  <a:spcPct val="0"/>
                </a:spcBef>
              </a:pPr>
              <a:r>
                <a:rPr lang="en-US" sz="8500" dirty="0">
                  <a:solidFill>
                    <a:srgbClr val="FFFFFF"/>
                  </a:solidFill>
                  <a:latin typeface="Atkinson Hyperlegible Next" pitchFamily="2" charset="77"/>
                  <a:ea typeface="Roboto" panose="02000000000000000000" pitchFamily="2" charset="0"/>
                  <a:cs typeface="Funtastic"/>
                  <a:sym typeface="Funtastic"/>
                </a:rPr>
                <a:t>3.</a:t>
              </a:r>
            </a:p>
          </p:txBody>
        </p:sp>
      </p:grpSp>
      <p:sp>
        <p:nvSpPr>
          <p:cNvPr id="21" name="Freeform 4">
            <a:extLst>
              <a:ext uri="{FF2B5EF4-FFF2-40B4-BE49-F238E27FC236}">
                <a16:creationId xmlns:a16="http://schemas.microsoft.com/office/drawing/2014/main" id="{D7498116-2A24-6379-9851-830F9EA84A4B}"/>
              </a:ext>
            </a:extLst>
          </p:cNvPr>
          <p:cNvSpPr/>
          <p:nvPr/>
        </p:nvSpPr>
        <p:spPr>
          <a:xfrm flipV="1">
            <a:off x="4784999" y="2798063"/>
            <a:ext cx="1935381" cy="1208024"/>
          </a:xfrm>
          <a:custGeom>
            <a:avLst/>
            <a:gdLst/>
            <a:ahLst/>
            <a:cxnLst/>
            <a:rect l="l" t="t" r="r" b="b"/>
            <a:pathLst>
              <a:path w="2528465" h="1567648">
                <a:moveTo>
                  <a:pt x="0" y="1567648"/>
                </a:moveTo>
                <a:lnTo>
                  <a:pt x="2528465" y="1567648"/>
                </a:lnTo>
                <a:lnTo>
                  <a:pt x="2528465" y="0"/>
                </a:lnTo>
                <a:lnTo>
                  <a:pt x="0" y="0"/>
                </a:lnTo>
                <a:lnTo>
                  <a:pt x="0" y="1567648"/>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de-DE" dirty="0">
              <a:latin typeface="Atkinson Hyperlegible Next" pitchFamily="2" charset="77"/>
            </a:endParaRP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534E"/>
        </a:solidFill>
        <a:effectLst/>
      </p:bgPr>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C8192439-B12E-7920-F11F-23A9DA9BF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549" y="1302556"/>
            <a:ext cx="16344902" cy="8683767"/>
          </a:xfrm>
          <a:prstGeom prst="rect">
            <a:avLst/>
          </a:prstGeom>
        </p:spPr>
      </p:pic>
      <p:sp>
        <p:nvSpPr>
          <p:cNvPr id="5" name="Freeform 5"/>
          <p:cNvSpPr/>
          <p:nvPr/>
        </p:nvSpPr>
        <p:spPr>
          <a:xfrm rot="10800000">
            <a:off x="14249400" y="2112298"/>
            <a:ext cx="2528464" cy="1567648"/>
          </a:xfrm>
          <a:custGeom>
            <a:avLst/>
            <a:gdLst/>
            <a:ahLst/>
            <a:cxnLst/>
            <a:rect l="l" t="t" r="r" b="b"/>
            <a:pathLst>
              <a:path w="3045609" h="1888278">
                <a:moveTo>
                  <a:pt x="3045609" y="0"/>
                </a:moveTo>
                <a:lnTo>
                  <a:pt x="0" y="0"/>
                </a:lnTo>
                <a:lnTo>
                  <a:pt x="0" y="1888278"/>
                </a:lnTo>
                <a:lnTo>
                  <a:pt x="3045609" y="1888278"/>
                </a:lnTo>
                <a:lnTo>
                  <a:pt x="3045609"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de-DE" dirty="0">
              <a:latin typeface="Atkinson Hyperlegible Next" pitchFamily="2" charset="77"/>
            </a:endParaRPr>
          </a:p>
        </p:txBody>
      </p:sp>
      <p:sp>
        <p:nvSpPr>
          <p:cNvPr id="6" name="TextBox 6"/>
          <p:cNvSpPr txBox="1"/>
          <p:nvPr/>
        </p:nvSpPr>
        <p:spPr>
          <a:xfrm>
            <a:off x="1028700" y="52789"/>
            <a:ext cx="17259300" cy="1208023"/>
          </a:xfrm>
          <a:prstGeom prst="rect">
            <a:avLst/>
          </a:prstGeom>
        </p:spPr>
        <p:txBody>
          <a:bodyPr lIns="0" tIns="0" rIns="0" bIns="0" rtlCol="0" anchor="t">
            <a:spAutoFit/>
          </a:bodyPr>
          <a:lstStyle/>
          <a:p>
            <a:pPr lvl="0">
              <a:lnSpc>
                <a:spcPts val="9349"/>
              </a:lnSpc>
              <a:spcBef>
                <a:spcPct val="0"/>
              </a:spcBef>
            </a:pPr>
            <a:r>
              <a:rPr lang="en-US" sz="8499" b="1" dirty="0">
                <a:solidFill>
                  <a:srgbClr val="99D0BA"/>
                </a:solidFill>
                <a:latin typeface="Atkinson Hyperlegible Next" pitchFamily="2" charset="77"/>
                <a:ea typeface="Funtastic"/>
                <a:cs typeface="Funtastic"/>
                <a:sym typeface="Funtastic"/>
              </a:rPr>
              <a:t>Identifying areas of heavy rain</a:t>
            </a:r>
          </a:p>
        </p:txBody>
      </p:sp>
      <p:grpSp>
        <p:nvGrpSpPr>
          <p:cNvPr id="7" name="Group 7"/>
          <p:cNvGrpSpPr/>
          <p:nvPr/>
        </p:nvGrpSpPr>
        <p:grpSpPr>
          <a:xfrm>
            <a:off x="8534400" y="3131391"/>
            <a:ext cx="5904674" cy="2545510"/>
            <a:chOff x="0" y="0"/>
            <a:chExt cx="4592859" cy="2071544"/>
          </a:xfrm>
        </p:grpSpPr>
        <p:grpSp>
          <p:nvGrpSpPr>
            <p:cNvPr id="8" name="Group 8"/>
            <p:cNvGrpSpPr/>
            <p:nvPr/>
          </p:nvGrpSpPr>
          <p:grpSpPr>
            <a:xfrm>
              <a:off x="0" y="0"/>
              <a:ext cx="4592859" cy="2071544"/>
              <a:chOff x="0" y="0"/>
              <a:chExt cx="901037" cy="406400"/>
            </a:xfrm>
          </p:grpSpPr>
          <p:sp>
            <p:nvSpPr>
              <p:cNvPr id="9" name="Freeform 9"/>
              <p:cNvSpPr/>
              <p:nvPr/>
            </p:nvSpPr>
            <p:spPr>
              <a:xfrm>
                <a:off x="0" y="0"/>
                <a:ext cx="901037" cy="406400"/>
              </a:xfrm>
              <a:custGeom>
                <a:avLst/>
                <a:gdLst/>
                <a:ahLst/>
                <a:cxnLst/>
                <a:rect l="l" t="t" r="r" b="b"/>
                <a:pathLst>
                  <a:path w="901037" h="406400">
                    <a:moveTo>
                      <a:pt x="697837" y="0"/>
                    </a:moveTo>
                    <a:cubicBezTo>
                      <a:pt x="810061" y="0"/>
                      <a:pt x="901037" y="90976"/>
                      <a:pt x="901037" y="203200"/>
                    </a:cubicBezTo>
                    <a:cubicBezTo>
                      <a:pt x="901037" y="315424"/>
                      <a:pt x="810061" y="406400"/>
                      <a:pt x="697837" y="406400"/>
                    </a:cubicBezTo>
                    <a:lnTo>
                      <a:pt x="203200" y="406400"/>
                    </a:lnTo>
                    <a:cubicBezTo>
                      <a:pt x="90976" y="406400"/>
                      <a:pt x="0" y="315424"/>
                      <a:pt x="0" y="203200"/>
                    </a:cubicBezTo>
                    <a:cubicBezTo>
                      <a:pt x="0" y="90976"/>
                      <a:pt x="90976" y="0"/>
                      <a:pt x="203200" y="0"/>
                    </a:cubicBezTo>
                    <a:close/>
                  </a:path>
                </a:pathLst>
              </a:custGeom>
              <a:solidFill>
                <a:srgbClr val="ED1C24"/>
              </a:solidFill>
            </p:spPr>
            <p:txBody>
              <a:bodyPr/>
              <a:lstStyle/>
              <a:p>
                <a:endParaRPr lang="de-DE" dirty="0">
                  <a:latin typeface="Atkinson Hyperlegible Next" pitchFamily="2" charset="77"/>
                </a:endParaRPr>
              </a:p>
            </p:txBody>
          </p:sp>
          <p:sp>
            <p:nvSpPr>
              <p:cNvPr id="10" name="TextBox 10"/>
              <p:cNvSpPr txBox="1"/>
              <p:nvPr/>
            </p:nvSpPr>
            <p:spPr>
              <a:xfrm>
                <a:off x="0" y="-38100"/>
                <a:ext cx="901037" cy="444500"/>
              </a:xfrm>
              <a:prstGeom prst="rect">
                <a:avLst/>
              </a:prstGeom>
            </p:spPr>
            <p:txBody>
              <a:bodyPr lIns="30596" tIns="30596" rIns="30596" bIns="30596" rtlCol="0" anchor="ctr"/>
              <a:lstStyle/>
              <a:p>
                <a:pPr algn="ctr">
                  <a:lnSpc>
                    <a:spcPts val="2659"/>
                  </a:lnSpc>
                </a:pPr>
                <a:endParaRPr dirty="0">
                  <a:latin typeface="Atkinson Hyperlegible Next" pitchFamily="2" charset="77"/>
                </a:endParaRPr>
              </a:p>
            </p:txBody>
          </p:sp>
        </p:grpSp>
        <p:sp>
          <p:nvSpPr>
            <p:cNvPr id="11" name="TextBox 11"/>
            <p:cNvSpPr txBox="1"/>
            <p:nvPr/>
          </p:nvSpPr>
          <p:spPr>
            <a:xfrm>
              <a:off x="651981" y="732545"/>
              <a:ext cx="3782761" cy="931433"/>
            </a:xfrm>
            <a:prstGeom prst="rect">
              <a:avLst/>
            </a:prstGeom>
          </p:spPr>
          <p:txBody>
            <a:bodyPr lIns="0" tIns="0" rIns="0" bIns="0" rtlCol="0" anchor="t">
              <a:spAutoFit/>
            </a:bodyPr>
            <a:lstStyle/>
            <a:p>
              <a:pPr marL="0" lvl="0" indent="0" algn="l">
                <a:lnSpc>
                  <a:spcPts val="2784"/>
                </a:lnSpc>
                <a:spcBef>
                  <a:spcPct val="0"/>
                </a:spcBef>
              </a:pPr>
              <a:r>
                <a:rPr lang="en-US" sz="4200" dirty="0">
                  <a:solidFill>
                    <a:srgbClr val="FFFFFF"/>
                  </a:solidFill>
                  <a:latin typeface="Atkinson Hyperlegible Next" pitchFamily="2" charset="77"/>
                  <a:ea typeface="Roboto" panose="02000000000000000000" pitchFamily="2" charset="0"/>
                  <a:cs typeface="Funtastic"/>
                  <a:sym typeface="Funtastic"/>
                </a:rPr>
                <a:t>Here, you will find </a:t>
              </a:r>
            </a:p>
            <a:p>
              <a:pPr marL="0" lvl="0" indent="0" algn="l">
                <a:lnSpc>
                  <a:spcPts val="2784"/>
                </a:lnSpc>
                <a:spcBef>
                  <a:spcPct val="0"/>
                </a:spcBef>
              </a:pPr>
              <a:endParaRPr lang="en-US" sz="4200" dirty="0">
                <a:solidFill>
                  <a:srgbClr val="FFFFFF"/>
                </a:solidFill>
                <a:latin typeface="Atkinson Hyperlegible Next" pitchFamily="2" charset="77"/>
                <a:ea typeface="Roboto" panose="02000000000000000000" pitchFamily="2" charset="0"/>
                <a:cs typeface="Funtastic"/>
                <a:sym typeface="Funtastic"/>
              </a:endParaRPr>
            </a:p>
            <a:p>
              <a:pPr marL="0" lvl="0" indent="0" algn="l">
                <a:lnSpc>
                  <a:spcPts val="2784"/>
                </a:lnSpc>
                <a:spcBef>
                  <a:spcPct val="0"/>
                </a:spcBef>
              </a:pPr>
              <a:r>
                <a:rPr lang="en-US" sz="4200" dirty="0">
                  <a:solidFill>
                    <a:srgbClr val="FFFFFF"/>
                  </a:solidFill>
                  <a:latin typeface="Atkinson Hyperlegible Next" pitchFamily="2" charset="77"/>
                  <a:ea typeface="Roboto" panose="02000000000000000000" pitchFamily="2" charset="0"/>
                  <a:cs typeface="Funtastic"/>
                  <a:sym typeface="Funtastic"/>
                </a:rPr>
                <a:t>the legend</a:t>
              </a:r>
            </a:p>
          </p:txBody>
        </p:sp>
      </p:grpSp>
      <p:pic>
        <p:nvPicPr>
          <p:cNvPr id="14" name="Grafik 13">
            <a:extLst>
              <a:ext uri="{FF2B5EF4-FFF2-40B4-BE49-F238E27FC236}">
                <a16:creationId xmlns:a16="http://schemas.microsoft.com/office/drawing/2014/main" id="{DA95FB1B-0E82-30C1-C658-359CC829A7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05863" y="4917955"/>
            <a:ext cx="3771900" cy="3378200"/>
          </a:xfrm>
          <a:prstGeom prst="rect">
            <a:avLst/>
          </a:prstGeom>
          <a:ln>
            <a:solidFill>
              <a:schemeClr val="tx1"/>
            </a:solidFill>
          </a:ln>
        </p:spPr>
      </p:pic>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99D0BA"/>
        </a:solidFill>
        <a:effectLst/>
      </p:bgPr>
    </p:bg>
    <p:spTree>
      <p:nvGrpSpPr>
        <p:cNvPr id="1" name=""/>
        <p:cNvGrpSpPr/>
        <p:nvPr/>
      </p:nvGrpSpPr>
      <p:grpSpPr>
        <a:xfrm>
          <a:off x="0" y="0"/>
          <a:ext cx="0" cy="0"/>
          <a:chOff x="0" y="0"/>
          <a:chExt cx="0" cy="0"/>
        </a:xfrm>
      </p:grpSpPr>
      <p:sp>
        <p:nvSpPr>
          <p:cNvPr id="5" name="TextBox 5"/>
          <p:cNvSpPr txBox="1"/>
          <p:nvPr/>
        </p:nvSpPr>
        <p:spPr>
          <a:xfrm>
            <a:off x="598053" y="1073790"/>
            <a:ext cx="8277958" cy="1198533"/>
          </a:xfrm>
          <a:prstGeom prst="rect">
            <a:avLst/>
          </a:prstGeom>
        </p:spPr>
        <p:txBody>
          <a:bodyPr lIns="0" tIns="0" rIns="0" bIns="0" rtlCol="0" anchor="t">
            <a:spAutoFit/>
          </a:bodyPr>
          <a:lstStyle/>
          <a:p>
            <a:pPr algn="l">
              <a:lnSpc>
                <a:spcPts val="9183"/>
              </a:lnSpc>
            </a:pPr>
            <a:r>
              <a:rPr lang="en-US" sz="8503" b="1" dirty="0">
                <a:solidFill>
                  <a:srgbClr val="E26A53"/>
                </a:solidFill>
                <a:latin typeface="Atkinson Hyperlegible Next" pitchFamily="2" charset="77"/>
                <a:ea typeface="Funtastic"/>
                <a:cs typeface="Funtastic"/>
                <a:sym typeface="Funtastic"/>
              </a:rPr>
              <a:t>ASSIGNMENT</a:t>
            </a:r>
          </a:p>
        </p:txBody>
      </p:sp>
      <p:sp>
        <p:nvSpPr>
          <p:cNvPr id="8" name="Freeform 8"/>
          <p:cNvSpPr/>
          <p:nvPr/>
        </p:nvSpPr>
        <p:spPr>
          <a:xfrm rot="358510">
            <a:off x="10467719" y="2109919"/>
            <a:ext cx="777622" cy="572524"/>
          </a:xfrm>
          <a:custGeom>
            <a:avLst/>
            <a:gdLst/>
            <a:ahLst/>
            <a:cxnLst/>
            <a:rect l="l" t="t" r="r" b="b"/>
            <a:pathLst>
              <a:path w="777622" h="572524">
                <a:moveTo>
                  <a:pt x="0" y="0"/>
                </a:moveTo>
                <a:lnTo>
                  <a:pt x="777622" y="0"/>
                </a:lnTo>
                <a:lnTo>
                  <a:pt x="777622" y="572524"/>
                </a:lnTo>
                <a:lnTo>
                  <a:pt x="0" y="572524"/>
                </a:lnTo>
                <a:lnTo>
                  <a:pt x="0" y="0"/>
                </a:lnTo>
                <a:close/>
              </a:path>
            </a:pathLst>
          </a:custGeom>
          <a:blipFill>
            <a:blip r:embed="rId2"/>
            <a:stretch>
              <a:fillRect/>
            </a:stretch>
          </a:blipFill>
        </p:spPr>
        <p:txBody>
          <a:bodyPr/>
          <a:lstStyle/>
          <a:p>
            <a:endParaRPr lang="de-DE" dirty="0">
              <a:latin typeface="Atkinson Hyperlegible Next" pitchFamily="2" charset="77"/>
            </a:endParaRPr>
          </a:p>
        </p:txBody>
      </p:sp>
      <p:sp>
        <p:nvSpPr>
          <p:cNvPr id="12" name="TextBox 12"/>
          <p:cNvSpPr txBox="1"/>
          <p:nvPr/>
        </p:nvSpPr>
        <p:spPr>
          <a:xfrm rot="358510">
            <a:off x="11439401" y="2155575"/>
            <a:ext cx="5107776" cy="979884"/>
          </a:xfrm>
          <a:prstGeom prst="rect">
            <a:avLst/>
          </a:prstGeom>
        </p:spPr>
        <p:txBody>
          <a:bodyPr lIns="0" tIns="0" rIns="0" bIns="0" rtlCol="0" anchor="t">
            <a:spAutoFit/>
          </a:bodyPr>
          <a:lstStyle/>
          <a:p>
            <a:pPr>
              <a:lnSpc>
                <a:spcPts val="3919"/>
              </a:lnSpc>
            </a:pPr>
            <a:r>
              <a:rPr lang="en-US" sz="2799" dirty="0">
                <a:solidFill>
                  <a:srgbClr val="2F54AE"/>
                </a:solidFill>
                <a:latin typeface="Atkinson Hyperlegible Next" pitchFamily="2" charset="77"/>
                <a:ea typeface="Poppins Bold"/>
                <a:cs typeface="Poppins Bold"/>
                <a:sym typeface="Poppins Bold"/>
              </a:rPr>
              <a:t>BLUE: Mark the areas prone to flooding</a:t>
            </a:r>
          </a:p>
        </p:txBody>
      </p:sp>
      <p:sp>
        <p:nvSpPr>
          <p:cNvPr id="13" name="TextBox 13"/>
          <p:cNvSpPr txBox="1"/>
          <p:nvPr/>
        </p:nvSpPr>
        <p:spPr>
          <a:xfrm>
            <a:off x="602064" y="2400709"/>
            <a:ext cx="7699600" cy="4776436"/>
          </a:xfrm>
          <a:prstGeom prst="rect">
            <a:avLst/>
          </a:prstGeom>
        </p:spPr>
        <p:txBody>
          <a:bodyPr wrap="square" lIns="0" tIns="0" rIns="0" bIns="0" rtlCol="0" anchor="t">
            <a:spAutoFit/>
          </a:bodyPr>
          <a:lstStyle/>
          <a:p>
            <a:pPr>
              <a:lnSpc>
                <a:spcPct val="150000"/>
              </a:lnSpc>
            </a:pPr>
            <a:r>
              <a:rPr lang="en-US" sz="3500" dirty="0">
                <a:solidFill>
                  <a:srgbClr val="00534E"/>
                </a:solidFill>
                <a:latin typeface="Atkinson Hyperlegible Next" pitchFamily="2" charset="77"/>
                <a:ea typeface="Roboto" panose="02000000000000000000" pitchFamily="2" charset="0"/>
                <a:cs typeface="Poppins Bold"/>
                <a:sym typeface="Poppins Bold"/>
              </a:rPr>
              <a:t>Identify potential flood-prone areas in your school grounds!</a:t>
            </a:r>
          </a:p>
          <a:p>
            <a:pPr algn="l">
              <a:lnSpc>
                <a:spcPct val="150000"/>
              </a:lnSpc>
            </a:pPr>
            <a:endParaRPr lang="en-US" sz="3500" dirty="0">
              <a:solidFill>
                <a:srgbClr val="624832"/>
              </a:solidFill>
              <a:latin typeface="Atkinson Hyperlegible Next" pitchFamily="2" charset="77"/>
              <a:ea typeface="Roboto" panose="02000000000000000000" pitchFamily="2" charset="0"/>
              <a:cs typeface="Poppins Bold"/>
              <a:sym typeface="Poppins Bold"/>
            </a:endParaRPr>
          </a:p>
          <a:p>
            <a:pPr>
              <a:lnSpc>
                <a:spcPct val="150000"/>
              </a:lnSpc>
            </a:pPr>
            <a:r>
              <a:rPr lang="en-US" sz="3500" dirty="0">
                <a:solidFill>
                  <a:srgbClr val="00534E"/>
                </a:solidFill>
                <a:latin typeface="Atkinson Hyperlegible Next" pitchFamily="2" charset="77"/>
                <a:ea typeface="Roboto" panose="02000000000000000000" pitchFamily="2" charset="0"/>
                <a:cs typeface="Poppins Bold"/>
                <a:sym typeface="Poppins Bold"/>
              </a:rPr>
              <a:t>Use a </a:t>
            </a:r>
            <a:r>
              <a:rPr lang="en-US" sz="3500" b="1" dirty="0">
                <a:solidFill>
                  <a:schemeClr val="tx2"/>
                </a:solidFill>
                <a:latin typeface="Atkinson Hyperlegible Next" pitchFamily="2" charset="77"/>
                <a:ea typeface="Roboto" panose="02000000000000000000" pitchFamily="2" charset="0"/>
                <a:cs typeface="Poppins Bold"/>
                <a:sym typeface="Poppins Bold"/>
              </a:rPr>
              <a:t>BLUE</a:t>
            </a:r>
            <a:r>
              <a:rPr lang="en-US" sz="3500" dirty="0">
                <a:solidFill>
                  <a:srgbClr val="00534E"/>
                </a:solidFill>
                <a:latin typeface="Atkinson Hyperlegible Next" pitchFamily="2" charset="77"/>
                <a:ea typeface="Roboto" panose="02000000000000000000" pitchFamily="2" charset="0"/>
                <a:cs typeface="Poppins Bold"/>
                <a:sym typeface="Poppins Bold"/>
              </a:rPr>
              <a:t> </a:t>
            </a:r>
            <a:r>
              <a:rPr lang="en-US" sz="3500" dirty="0" err="1">
                <a:solidFill>
                  <a:srgbClr val="00534E"/>
                </a:solidFill>
                <a:latin typeface="Atkinson Hyperlegible Next" pitchFamily="2" charset="77"/>
                <a:ea typeface="Roboto" panose="02000000000000000000" pitchFamily="2" charset="0"/>
                <a:cs typeface="Poppins Bold"/>
                <a:sym typeface="Poppins Bold"/>
              </a:rPr>
              <a:t>coloured</a:t>
            </a:r>
            <a:r>
              <a:rPr lang="en-US" sz="3500" dirty="0">
                <a:solidFill>
                  <a:srgbClr val="00534E"/>
                </a:solidFill>
                <a:latin typeface="Atkinson Hyperlegible Next" pitchFamily="2" charset="77"/>
                <a:ea typeface="Roboto" panose="02000000000000000000" pitchFamily="2" charset="0"/>
                <a:cs typeface="Poppins Bold"/>
                <a:sym typeface="Poppins Bold"/>
              </a:rPr>
              <a:t> pencil to mark the areas affected by heavy rain on the sheet!</a:t>
            </a:r>
          </a:p>
        </p:txBody>
      </p:sp>
      <p:pic>
        <p:nvPicPr>
          <p:cNvPr id="15" name="Grafik 14">
            <a:extLst>
              <a:ext uri="{FF2B5EF4-FFF2-40B4-BE49-F238E27FC236}">
                <a16:creationId xmlns:a16="http://schemas.microsoft.com/office/drawing/2014/main" id="{311677FA-5A8B-E8D5-FA12-5E5E4FD0BF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1077" y="3624509"/>
            <a:ext cx="6635750" cy="8002582"/>
          </a:xfrm>
          <a:prstGeom prst="rect">
            <a:avLst/>
          </a:prstGeom>
        </p:spPr>
      </p:pic>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26A53"/>
        </a:solidFill>
        <a:effectLst/>
      </p:bgPr>
    </p:bg>
    <p:spTree>
      <p:nvGrpSpPr>
        <p:cNvPr id="1" name=""/>
        <p:cNvGrpSpPr/>
        <p:nvPr/>
      </p:nvGrpSpPr>
      <p:grpSpPr>
        <a:xfrm>
          <a:off x="0" y="0"/>
          <a:ext cx="0" cy="0"/>
          <a:chOff x="0" y="0"/>
          <a:chExt cx="0" cy="0"/>
        </a:xfrm>
      </p:grpSpPr>
      <p:sp>
        <p:nvSpPr>
          <p:cNvPr id="5" name="TextBox 5"/>
          <p:cNvSpPr txBox="1"/>
          <p:nvPr/>
        </p:nvSpPr>
        <p:spPr>
          <a:xfrm>
            <a:off x="2442835" y="1654542"/>
            <a:ext cx="14898646" cy="1202958"/>
          </a:xfrm>
          <a:prstGeom prst="rect">
            <a:avLst/>
          </a:prstGeom>
        </p:spPr>
        <p:txBody>
          <a:bodyPr wrap="square" lIns="0" tIns="0" rIns="0" bIns="0" rtlCol="0" anchor="t">
            <a:spAutoFit/>
          </a:bodyPr>
          <a:lstStyle/>
          <a:p>
            <a:pPr>
              <a:lnSpc>
                <a:spcPts val="9183"/>
              </a:lnSpc>
            </a:pPr>
            <a:r>
              <a:rPr lang="en-US" sz="8503" b="1" dirty="0">
                <a:solidFill>
                  <a:srgbClr val="99D0BA"/>
                </a:solidFill>
                <a:latin typeface="Atkinson Hyperlegible Next" pitchFamily="2" charset="77"/>
                <a:ea typeface="Funtastic"/>
                <a:cs typeface="Funtastic"/>
                <a:sym typeface="Funtastic"/>
              </a:rPr>
              <a:t>WHY GREEN ROOFS?</a:t>
            </a:r>
          </a:p>
        </p:txBody>
      </p:sp>
      <p:grpSp>
        <p:nvGrpSpPr>
          <p:cNvPr id="6" name="Group 6"/>
          <p:cNvGrpSpPr/>
          <p:nvPr/>
        </p:nvGrpSpPr>
        <p:grpSpPr>
          <a:xfrm>
            <a:off x="2442835" y="3940767"/>
            <a:ext cx="9890730" cy="1071339"/>
            <a:chOff x="0" y="0"/>
            <a:chExt cx="13187639" cy="1428451"/>
          </a:xfrm>
        </p:grpSpPr>
        <p:sp>
          <p:nvSpPr>
            <p:cNvPr id="7" name="Freeform 7"/>
            <p:cNvSpPr/>
            <p:nvPr/>
          </p:nvSpPr>
          <p:spPr>
            <a:xfrm>
              <a:off x="0" y="0"/>
              <a:ext cx="1596846" cy="1428451"/>
            </a:xfrm>
            <a:custGeom>
              <a:avLst/>
              <a:gdLst/>
              <a:ahLst/>
              <a:cxnLst/>
              <a:rect l="l" t="t" r="r" b="b"/>
              <a:pathLst>
                <a:path w="1596846" h="1428451">
                  <a:moveTo>
                    <a:pt x="0" y="0"/>
                  </a:moveTo>
                  <a:lnTo>
                    <a:pt x="1596846" y="0"/>
                  </a:lnTo>
                  <a:lnTo>
                    <a:pt x="1596846" y="1428451"/>
                  </a:lnTo>
                  <a:lnTo>
                    <a:pt x="0" y="14284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8" name="TextBox 8"/>
            <p:cNvSpPr txBox="1"/>
            <p:nvPr/>
          </p:nvSpPr>
          <p:spPr>
            <a:xfrm>
              <a:off x="2236637" y="197759"/>
              <a:ext cx="10951002" cy="918633"/>
            </a:xfrm>
            <a:prstGeom prst="rect">
              <a:avLst/>
            </a:prstGeom>
          </p:spPr>
          <p:txBody>
            <a:bodyPr lIns="0" tIns="0" rIns="0" bIns="0" rtlCol="0" anchor="t">
              <a:spAutoFit/>
            </a:bodyPr>
            <a:lstStyle/>
            <a:p>
              <a:pPr>
                <a:lnSpc>
                  <a:spcPts val="5599"/>
                </a:lnSpc>
              </a:pPr>
              <a:r>
                <a:rPr lang="en-US" sz="3999" dirty="0">
                  <a:solidFill>
                    <a:srgbClr val="00534E"/>
                  </a:solidFill>
                  <a:latin typeface="Atkinson Hyperlegible Next" pitchFamily="2" charset="77"/>
                  <a:ea typeface="Poppins Bold"/>
                  <a:cs typeface="Poppins Bold"/>
                  <a:sym typeface="Poppins Bold"/>
                </a:rPr>
                <a:t>Promoting biodiversity</a:t>
              </a:r>
            </a:p>
          </p:txBody>
        </p:sp>
      </p:grpSp>
      <p:grpSp>
        <p:nvGrpSpPr>
          <p:cNvPr id="9" name="Group 9"/>
          <p:cNvGrpSpPr/>
          <p:nvPr/>
        </p:nvGrpSpPr>
        <p:grpSpPr>
          <a:xfrm>
            <a:off x="2442835" y="5283556"/>
            <a:ext cx="10511164" cy="1406347"/>
            <a:chOff x="0" y="-114300"/>
            <a:chExt cx="14014886" cy="1875129"/>
          </a:xfrm>
        </p:grpSpPr>
        <p:sp>
          <p:nvSpPr>
            <p:cNvPr id="10" name="Freeform 10"/>
            <p:cNvSpPr/>
            <p:nvPr/>
          </p:nvSpPr>
          <p:spPr>
            <a:xfrm>
              <a:off x="0" y="157841"/>
              <a:ext cx="1596846" cy="1428451"/>
            </a:xfrm>
            <a:custGeom>
              <a:avLst/>
              <a:gdLst/>
              <a:ahLst/>
              <a:cxnLst/>
              <a:rect l="l" t="t" r="r" b="b"/>
              <a:pathLst>
                <a:path w="1596846" h="1428451">
                  <a:moveTo>
                    <a:pt x="0" y="0"/>
                  </a:moveTo>
                  <a:lnTo>
                    <a:pt x="1596846" y="0"/>
                  </a:lnTo>
                  <a:lnTo>
                    <a:pt x="1596846" y="1428451"/>
                  </a:lnTo>
                  <a:lnTo>
                    <a:pt x="0" y="14284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1" name="TextBox 11"/>
            <p:cNvSpPr txBox="1"/>
            <p:nvPr/>
          </p:nvSpPr>
          <p:spPr>
            <a:xfrm>
              <a:off x="2236636" y="-114300"/>
              <a:ext cx="11778250" cy="1875129"/>
            </a:xfrm>
            <a:prstGeom prst="rect">
              <a:avLst/>
            </a:prstGeom>
          </p:spPr>
          <p:txBody>
            <a:bodyPr wrap="square" lIns="0" tIns="0" rIns="0" bIns="0" rtlCol="0" anchor="t">
              <a:spAutoFit/>
            </a:bodyPr>
            <a:lstStyle/>
            <a:p>
              <a:pPr>
                <a:lnSpc>
                  <a:spcPts val="5599"/>
                </a:lnSpc>
              </a:pPr>
              <a:r>
                <a:rPr lang="en-US" sz="3999" dirty="0">
                  <a:solidFill>
                    <a:srgbClr val="00534E"/>
                  </a:solidFill>
                  <a:latin typeface="Atkinson Hyperlegible Next" pitchFamily="2" charset="77"/>
                  <a:ea typeface="Poppins Bold"/>
                  <a:cs typeface="Poppins Bold"/>
                  <a:sym typeface="Poppins Bold"/>
                </a:rPr>
                <a:t>Thermal insulation in summer + protection against the cold in winter</a:t>
              </a:r>
            </a:p>
          </p:txBody>
        </p:sp>
      </p:grpSp>
      <p:grpSp>
        <p:nvGrpSpPr>
          <p:cNvPr id="12" name="Group 12"/>
          <p:cNvGrpSpPr/>
          <p:nvPr/>
        </p:nvGrpSpPr>
        <p:grpSpPr>
          <a:xfrm>
            <a:off x="2442835" y="7034557"/>
            <a:ext cx="12106719" cy="1071339"/>
            <a:chOff x="0" y="0"/>
            <a:chExt cx="16142292" cy="1428451"/>
          </a:xfrm>
        </p:grpSpPr>
        <p:sp>
          <p:nvSpPr>
            <p:cNvPr id="13" name="Freeform 13"/>
            <p:cNvSpPr/>
            <p:nvPr/>
          </p:nvSpPr>
          <p:spPr>
            <a:xfrm>
              <a:off x="0" y="0"/>
              <a:ext cx="1596846" cy="1428451"/>
            </a:xfrm>
            <a:custGeom>
              <a:avLst/>
              <a:gdLst/>
              <a:ahLst/>
              <a:cxnLst/>
              <a:rect l="l" t="t" r="r" b="b"/>
              <a:pathLst>
                <a:path w="1596846" h="1428451">
                  <a:moveTo>
                    <a:pt x="0" y="0"/>
                  </a:moveTo>
                  <a:lnTo>
                    <a:pt x="1596846" y="0"/>
                  </a:lnTo>
                  <a:lnTo>
                    <a:pt x="1596846" y="1428451"/>
                  </a:lnTo>
                  <a:lnTo>
                    <a:pt x="0" y="14284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4" name="TextBox 14"/>
            <p:cNvSpPr txBox="1"/>
            <p:nvPr/>
          </p:nvSpPr>
          <p:spPr>
            <a:xfrm>
              <a:off x="2236637" y="197759"/>
              <a:ext cx="13905655" cy="918633"/>
            </a:xfrm>
            <a:prstGeom prst="rect">
              <a:avLst/>
            </a:prstGeom>
          </p:spPr>
          <p:txBody>
            <a:bodyPr lIns="0" tIns="0" rIns="0" bIns="0" rtlCol="0" anchor="t">
              <a:spAutoFit/>
            </a:bodyPr>
            <a:lstStyle/>
            <a:p>
              <a:pPr>
                <a:lnSpc>
                  <a:spcPts val="5599"/>
                </a:lnSpc>
              </a:pPr>
              <a:r>
                <a:rPr lang="en-US" sz="3999" dirty="0">
                  <a:solidFill>
                    <a:srgbClr val="00534E"/>
                  </a:solidFill>
                  <a:latin typeface="Atkinson Hyperlegible Next" pitchFamily="2" charset="77"/>
                  <a:ea typeface="Poppins Bold"/>
                  <a:cs typeface="Poppins Bold"/>
                  <a:sym typeface="Poppins Bold"/>
                </a:rPr>
                <a:t>Water storage during heavy rainfall</a:t>
              </a:r>
            </a:p>
          </p:txBody>
        </p:sp>
      </p:gr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26A53"/>
        </a:solidFill>
        <a:effectLst/>
      </p:bgPr>
    </p:bg>
    <p:spTree>
      <p:nvGrpSpPr>
        <p:cNvPr id="1" name="">
          <a:extLst>
            <a:ext uri="{FF2B5EF4-FFF2-40B4-BE49-F238E27FC236}">
              <a16:creationId xmlns:a16="http://schemas.microsoft.com/office/drawing/2014/main" id="{DEDE10E3-FC04-6FEC-F801-F53F3DEFF4CB}"/>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03C41A25-FDC7-B7AC-BB8B-607E3F497D89}"/>
              </a:ext>
            </a:extLst>
          </p:cNvPr>
          <p:cNvSpPr txBox="1"/>
          <p:nvPr/>
        </p:nvSpPr>
        <p:spPr>
          <a:xfrm>
            <a:off x="1694677" y="3467100"/>
            <a:ext cx="14898646" cy="3562578"/>
          </a:xfrm>
          <a:prstGeom prst="rect">
            <a:avLst/>
          </a:prstGeom>
        </p:spPr>
        <p:txBody>
          <a:bodyPr wrap="square" lIns="0" tIns="0" rIns="0" bIns="0" rtlCol="0" anchor="t">
            <a:spAutoFit/>
          </a:bodyPr>
          <a:lstStyle/>
          <a:p>
            <a:pPr algn="ctr">
              <a:lnSpc>
                <a:spcPts val="9183"/>
              </a:lnSpc>
            </a:pPr>
            <a:r>
              <a:rPr lang="en-US" sz="8503" b="1" dirty="0">
                <a:solidFill>
                  <a:srgbClr val="99D0BA"/>
                </a:solidFill>
                <a:latin typeface="Atkinson Hyperlegible Next" pitchFamily="2" charset="77"/>
                <a:ea typeface="Funtastic"/>
                <a:cs typeface="Funtastic"/>
                <a:sym typeface="Funtastic"/>
              </a:rPr>
              <a:t>Where does the water run off to on roofs without greening?</a:t>
            </a:r>
          </a:p>
        </p:txBody>
      </p:sp>
    </p:spTree>
    <p:extLst>
      <p:ext uri="{BB962C8B-B14F-4D97-AF65-F5344CB8AC3E}">
        <p14:creationId xmlns:p14="http://schemas.microsoft.com/office/powerpoint/2010/main" val="2343831915"/>
      </p:ext>
    </p:extLst>
  </p:cSld>
  <p:clrMapOvr>
    <a:masterClrMapping/>
  </p:clrMapOvr>
  <p:transition>
    <p:wipe/>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BD1B2"/>
        </a:solidFill>
        <a:effectLst/>
      </p:bgPr>
    </p:bg>
    <p:spTree>
      <p:nvGrpSpPr>
        <p:cNvPr id="1" name="">
          <a:extLst>
            <a:ext uri="{FF2B5EF4-FFF2-40B4-BE49-F238E27FC236}">
              <a16:creationId xmlns:a16="http://schemas.microsoft.com/office/drawing/2014/main" id="{4E5910A8-E783-5343-7056-DF8CD2C99FD7}"/>
            </a:ext>
          </a:extLst>
        </p:cNvPr>
        <p:cNvGrpSpPr/>
        <p:nvPr/>
      </p:nvGrpSpPr>
      <p:grpSpPr>
        <a:xfrm>
          <a:off x="0" y="0"/>
          <a:ext cx="0" cy="0"/>
          <a:chOff x="0" y="0"/>
          <a:chExt cx="0" cy="0"/>
        </a:xfrm>
      </p:grpSpPr>
      <p:sp>
        <p:nvSpPr>
          <p:cNvPr id="13" name="TextBox 13">
            <a:extLst>
              <a:ext uri="{FF2B5EF4-FFF2-40B4-BE49-F238E27FC236}">
                <a16:creationId xmlns:a16="http://schemas.microsoft.com/office/drawing/2014/main" id="{2FAB2410-CE60-C2D5-EC3E-E1A10BBA8C5C}"/>
              </a:ext>
            </a:extLst>
          </p:cNvPr>
          <p:cNvSpPr txBox="1"/>
          <p:nvPr/>
        </p:nvSpPr>
        <p:spPr>
          <a:xfrm>
            <a:off x="914400" y="1028700"/>
            <a:ext cx="17106900" cy="2382575"/>
          </a:xfrm>
          <a:prstGeom prst="rect">
            <a:avLst/>
          </a:prstGeom>
        </p:spPr>
        <p:txBody>
          <a:bodyPr wrap="square" lIns="0" tIns="0" rIns="0" bIns="0" rtlCol="0" anchor="t">
            <a:spAutoFit/>
          </a:bodyPr>
          <a:lstStyle/>
          <a:p>
            <a:pPr>
              <a:lnSpc>
                <a:spcPts val="9183"/>
              </a:lnSpc>
            </a:pPr>
            <a:r>
              <a:rPr lang="en-US" sz="8499" b="1" dirty="0">
                <a:solidFill>
                  <a:srgbClr val="00534E"/>
                </a:solidFill>
                <a:latin typeface="Atkinson Hyperlegible Next" pitchFamily="2" charset="77"/>
                <a:ea typeface="Funtastic"/>
                <a:cs typeface="Funtastic"/>
                <a:sym typeface="Funtastic"/>
              </a:rPr>
              <a:t>HOW DOES A GREEN ROOF WORK?</a:t>
            </a:r>
          </a:p>
        </p:txBody>
      </p:sp>
      <p:grpSp>
        <p:nvGrpSpPr>
          <p:cNvPr id="61" name="Gruppieren 60">
            <a:extLst>
              <a:ext uri="{FF2B5EF4-FFF2-40B4-BE49-F238E27FC236}">
                <a16:creationId xmlns:a16="http://schemas.microsoft.com/office/drawing/2014/main" id="{637FD8A0-CEF4-78F3-2023-E7884C71BA76}"/>
              </a:ext>
            </a:extLst>
          </p:cNvPr>
          <p:cNvGrpSpPr/>
          <p:nvPr/>
        </p:nvGrpSpPr>
        <p:grpSpPr>
          <a:xfrm>
            <a:off x="9906000" y="2928483"/>
            <a:ext cx="7086598" cy="5720217"/>
            <a:chOff x="10287002" y="3538083"/>
            <a:chExt cx="7086598" cy="5720217"/>
          </a:xfrm>
        </p:grpSpPr>
        <p:grpSp>
          <p:nvGrpSpPr>
            <p:cNvPr id="10" name="Group 14">
              <a:extLst>
                <a:ext uri="{FF2B5EF4-FFF2-40B4-BE49-F238E27FC236}">
                  <a16:creationId xmlns:a16="http://schemas.microsoft.com/office/drawing/2014/main" id="{9711035B-EB5A-E1B4-7814-4BA732EE7B33}"/>
                </a:ext>
              </a:extLst>
            </p:cNvPr>
            <p:cNvGrpSpPr/>
            <p:nvPr/>
          </p:nvGrpSpPr>
          <p:grpSpPr>
            <a:xfrm>
              <a:off x="10287002" y="3538083"/>
              <a:ext cx="7086598" cy="1155436"/>
              <a:chOff x="0" y="0"/>
              <a:chExt cx="2077110" cy="347155"/>
            </a:xfrm>
            <a:solidFill>
              <a:srgbClr val="99D0BA"/>
            </a:solidFill>
          </p:grpSpPr>
          <p:sp>
            <p:nvSpPr>
              <p:cNvPr id="12" name="Freeform 15">
                <a:extLst>
                  <a:ext uri="{FF2B5EF4-FFF2-40B4-BE49-F238E27FC236}">
                    <a16:creationId xmlns:a16="http://schemas.microsoft.com/office/drawing/2014/main" id="{BE775595-0647-6BD9-4B1D-1DA1F3C02E36}"/>
                  </a:ext>
                </a:extLst>
              </p:cNvPr>
              <p:cNvSpPr/>
              <p:nvPr/>
            </p:nvSpPr>
            <p:spPr>
              <a:xfrm>
                <a:off x="0" y="0"/>
                <a:ext cx="2077110" cy="347155"/>
              </a:xfrm>
              <a:custGeom>
                <a:avLst/>
                <a:gdLst/>
                <a:ahLst/>
                <a:cxnLst/>
                <a:rect l="l" t="t" r="r" b="b"/>
                <a:pathLst>
                  <a:path w="2077110" h="347155">
                    <a:moveTo>
                      <a:pt x="24542" y="0"/>
                    </a:moveTo>
                    <a:lnTo>
                      <a:pt x="2052569" y="0"/>
                    </a:lnTo>
                    <a:cubicBezTo>
                      <a:pt x="2066123" y="0"/>
                      <a:pt x="2077110" y="10988"/>
                      <a:pt x="2077110" y="24542"/>
                    </a:cubicBezTo>
                    <a:lnTo>
                      <a:pt x="2077110" y="322613"/>
                    </a:lnTo>
                    <a:cubicBezTo>
                      <a:pt x="2077110" y="336167"/>
                      <a:pt x="2066123" y="347155"/>
                      <a:pt x="2052569" y="347155"/>
                    </a:cubicBezTo>
                    <a:lnTo>
                      <a:pt x="24542" y="347155"/>
                    </a:lnTo>
                    <a:cubicBezTo>
                      <a:pt x="10988" y="347155"/>
                      <a:pt x="0" y="336167"/>
                      <a:pt x="0" y="322613"/>
                    </a:cubicBezTo>
                    <a:lnTo>
                      <a:pt x="0" y="24542"/>
                    </a:lnTo>
                    <a:cubicBezTo>
                      <a:pt x="0" y="10988"/>
                      <a:pt x="10988" y="0"/>
                      <a:pt x="24542"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18" name="TextBox 16">
                <a:extLst>
                  <a:ext uri="{FF2B5EF4-FFF2-40B4-BE49-F238E27FC236}">
                    <a16:creationId xmlns:a16="http://schemas.microsoft.com/office/drawing/2014/main" id="{A15DD253-BB79-37A3-0079-CA16ECAD9F88}"/>
                  </a:ext>
                </a:extLst>
              </p:cNvPr>
              <p:cNvSpPr txBox="1"/>
              <p:nvPr/>
            </p:nvSpPr>
            <p:spPr>
              <a:xfrm>
                <a:off x="0" y="-38100"/>
                <a:ext cx="2077110"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grpSp>
          <p:nvGrpSpPr>
            <p:cNvPr id="52" name="Group 14">
              <a:extLst>
                <a:ext uri="{FF2B5EF4-FFF2-40B4-BE49-F238E27FC236}">
                  <a16:creationId xmlns:a16="http://schemas.microsoft.com/office/drawing/2014/main" id="{F68CE2A2-4192-7DC2-5209-BF2A2C4B4E05}"/>
                </a:ext>
              </a:extLst>
            </p:cNvPr>
            <p:cNvGrpSpPr/>
            <p:nvPr/>
          </p:nvGrpSpPr>
          <p:grpSpPr>
            <a:xfrm>
              <a:off x="10287002" y="8102864"/>
              <a:ext cx="7086598" cy="1155436"/>
              <a:chOff x="0" y="0"/>
              <a:chExt cx="2077110" cy="347155"/>
            </a:xfrm>
            <a:solidFill>
              <a:srgbClr val="99D0BA"/>
            </a:solidFill>
          </p:grpSpPr>
          <p:sp>
            <p:nvSpPr>
              <p:cNvPr id="53" name="Freeform 15">
                <a:extLst>
                  <a:ext uri="{FF2B5EF4-FFF2-40B4-BE49-F238E27FC236}">
                    <a16:creationId xmlns:a16="http://schemas.microsoft.com/office/drawing/2014/main" id="{0F712BE4-B6FF-8A7D-D25C-EEB9C7B4AE0F}"/>
                  </a:ext>
                </a:extLst>
              </p:cNvPr>
              <p:cNvSpPr/>
              <p:nvPr/>
            </p:nvSpPr>
            <p:spPr>
              <a:xfrm>
                <a:off x="0" y="0"/>
                <a:ext cx="2077110" cy="347155"/>
              </a:xfrm>
              <a:custGeom>
                <a:avLst/>
                <a:gdLst/>
                <a:ahLst/>
                <a:cxnLst/>
                <a:rect l="l" t="t" r="r" b="b"/>
                <a:pathLst>
                  <a:path w="2077110" h="347155">
                    <a:moveTo>
                      <a:pt x="24542" y="0"/>
                    </a:moveTo>
                    <a:lnTo>
                      <a:pt x="2052569" y="0"/>
                    </a:lnTo>
                    <a:cubicBezTo>
                      <a:pt x="2066123" y="0"/>
                      <a:pt x="2077110" y="10988"/>
                      <a:pt x="2077110" y="24542"/>
                    </a:cubicBezTo>
                    <a:lnTo>
                      <a:pt x="2077110" y="322613"/>
                    </a:lnTo>
                    <a:cubicBezTo>
                      <a:pt x="2077110" y="336167"/>
                      <a:pt x="2066123" y="347155"/>
                      <a:pt x="2052569" y="347155"/>
                    </a:cubicBezTo>
                    <a:lnTo>
                      <a:pt x="24542" y="347155"/>
                    </a:lnTo>
                    <a:cubicBezTo>
                      <a:pt x="10988" y="347155"/>
                      <a:pt x="0" y="336167"/>
                      <a:pt x="0" y="322613"/>
                    </a:cubicBezTo>
                    <a:lnTo>
                      <a:pt x="0" y="24542"/>
                    </a:lnTo>
                    <a:cubicBezTo>
                      <a:pt x="0" y="10988"/>
                      <a:pt x="10988" y="0"/>
                      <a:pt x="24542"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54" name="TextBox 16">
                <a:extLst>
                  <a:ext uri="{FF2B5EF4-FFF2-40B4-BE49-F238E27FC236}">
                    <a16:creationId xmlns:a16="http://schemas.microsoft.com/office/drawing/2014/main" id="{388CD7CC-BE98-1409-BCB9-1BA63EF12DF8}"/>
                  </a:ext>
                </a:extLst>
              </p:cNvPr>
              <p:cNvSpPr txBox="1"/>
              <p:nvPr/>
            </p:nvSpPr>
            <p:spPr>
              <a:xfrm>
                <a:off x="0" y="-38100"/>
                <a:ext cx="2077110"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grpSp>
          <p:nvGrpSpPr>
            <p:cNvPr id="55" name="Group 14">
              <a:extLst>
                <a:ext uri="{FF2B5EF4-FFF2-40B4-BE49-F238E27FC236}">
                  <a16:creationId xmlns:a16="http://schemas.microsoft.com/office/drawing/2014/main" id="{664EE881-FFC6-229C-0FEB-3F4C857D1309}"/>
                </a:ext>
              </a:extLst>
            </p:cNvPr>
            <p:cNvGrpSpPr/>
            <p:nvPr/>
          </p:nvGrpSpPr>
          <p:grpSpPr>
            <a:xfrm>
              <a:off x="10287002" y="5826546"/>
              <a:ext cx="7086598" cy="1155436"/>
              <a:chOff x="0" y="0"/>
              <a:chExt cx="2077110" cy="347155"/>
            </a:xfrm>
            <a:solidFill>
              <a:srgbClr val="99D0BA"/>
            </a:solidFill>
          </p:grpSpPr>
          <p:sp>
            <p:nvSpPr>
              <p:cNvPr id="56" name="Freeform 15">
                <a:extLst>
                  <a:ext uri="{FF2B5EF4-FFF2-40B4-BE49-F238E27FC236}">
                    <a16:creationId xmlns:a16="http://schemas.microsoft.com/office/drawing/2014/main" id="{4DF29EAF-28BF-E376-12AE-61E0DBDC6B75}"/>
                  </a:ext>
                </a:extLst>
              </p:cNvPr>
              <p:cNvSpPr/>
              <p:nvPr/>
            </p:nvSpPr>
            <p:spPr>
              <a:xfrm>
                <a:off x="0" y="0"/>
                <a:ext cx="2077110" cy="347155"/>
              </a:xfrm>
              <a:custGeom>
                <a:avLst/>
                <a:gdLst/>
                <a:ahLst/>
                <a:cxnLst/>
                <a:rect l="l" t="t" r="r" b="b"/>
                <a:pathLst>
                  <a:path w="2077110" h="347155">
                    <a:moveTo>
                      <a:pt x="24542" y="0"/>
                    </a:moveTo>
                    <a:lnTo>
                      <a:pt x="2052569" y="0"/>
                    </a:lnTo>
                    <a:cubicBezTo>
                      <a:pt x="2066123" y="0"/>
                      <a:pt x="2077110" y="10988"/>
                      <a:pt x="2077110" y="24542"/>
                    </a:cubicBezTo>
                    <a:lnTo>
                      <a:pt x="2077110" y="322613"/>
                    </a:lnTo>
                    <a:cubicBezTo>
                      <a:pt x="2077110" y="336167"/>
                      <a:pt x="2066123" y="347155"/>
                      <a:pt x="2052569" y="347155"/>
                    </a:cubicBezTo>
                    <a:lnTo>
                      <a:pt x="24542" y="347155"/>
                    </a:lnTo>
                    <a:cubicBezTo>
                      <a:pt x="10988" y="347155"/>
                      <a:pt x="0" y="336167"/>
                      <a:pt x="0" y="322613"/>
                    </a:cubicBezTo>
                    <a:lnTo>
                      <a:pt x="0" y="24542"/>
                    </a:lnTo>
                    <a:cubicBezTo>
                      <a:pt x="0" y="10988"/>
                      <a:pt x="10988" y="0"/>
                      <a:pt x="24542" y="0"/>
                    </a:cubicBezTo>
                    <a:close/>
                  </a:path>
                </a:pathLst>
              </a:custGeom>
              <a:grpFill/>
              <a:ln w="19050" cap="rnd">
                <a:solidFill>
                  <a:srgbClr val="684836">
                    <a:alpha val="64706"/>
                  </a:srgbClr>
                </a:solidFill>
                <a:prstDash val="solid"/>
                <a:round/>
              </a:ln>
            </p:spPr>
            <p:txBody>
              <a:bodyPr/>
              <a:lstStyle/>
              <a:p>
                <a:endParaRPr lang="de-DE" dirty="0">
                  <a:latin typeface="Atkinson Hyperlegible Next" pitchFamily="2" charset="77"/>
                </a:endParaRPr>
              </a:p>
            </p:txBody>
          </p:sp>
          <p:sp>
            <p:nvSpPr>
              <p:cNvPr id="57" name="TextBox 16">
                <a:extLst>
                  <a:ext uri="{FF2B5EF4-FFF2-40B4-BE49-F238E27FC236}">
                    <a16:creationId xmlns:a16="http://schemas.microsoft.com/office/drawing/2014/main" id="{614E6571-CB77-5866-62C0-1C99EB78E316}"/>
                  </a:ext>
                </a:extLst>
              </p:cNvPr>
              <p:cNvSpPr txBox="1"/>
              <p:nvPr/>
            </p:nvSpPr>
            <p:spPr>
              <a:xfrm>
                <a:off x="0" y="-38100"/>
                <a:ext cx="2077110" cy="385255"/>
              </a:xfrm>
              <a:prstGeom prst="rect">
                <a:avLst/>
              </a:prstGeom>
              <a:grpFill/>
            </p:spPr>
            <p:txBody>
              <a:bodyPr lIns="50800" tIns="50800" rIns="50800" bIns="50800" rtlCol="0" anchor="ctr"/>
              <a:lstStyle/>
              <a:p>
                <a:pPr algn="ctr">
                  <a:lnSpc>
                    <a:spcPts val="2659"/>
                  </a:lnSpc>
                  <a:spcBef>
                    <a:spcPct val="0"/>
                  </a:spcBef>
                </a:pPr>
                <a:endParaRPr dirty="0">
                  <a:latin typeface="Atkinson Hyperlegible Next" pitchFamily="2" charset="77"/>
                </a:endParaRPr>
              </a:p>
            </p:txBody>
          </p:sp>
        </p:grpSp>
        <p:sp>
          <p:nvSpPr>
            <p:cNvPr id="58" name="TextBox 17">
              <a:extLst>
                <a:ext uri="{FF2B5EF4-FFF2-40B4-BE49-F238E27FC236}">
                  <a16:creationId xmlns:a16="http://schemas.microsoft.com/office/drawing/2014/main" id="{4DCD88BD-A13B-1D21-41EE-96F4C1CC7D01}"/>
                </a:ext>
              </a:extLst>
            </p:cNvPr>
            <p:cNvSpPr txBox="1"/>
            <p:nvPr/>
          </p:nvSpPr>
          <p:spPr>
            <a:xfrm>
              <a:off x="10512265" y="3709322"/>
              <a:ext cx="6585271" cy="686150"/>
            </a:xfrm>
            <a:prstGeom prst="rect">
              <a:avLst/>
            </a:prstGeom>
          </p:spPr>
          <p:txBody>
            <a:bodyPr lIns="0" tIns="0" rIns="0" bIns="0" rtlCol="0" anchor="t">
              <a:spAutoFit/>
            </a:bodyPr>
            <a:lstStyle/>
            <a:p>
              <a:pPr algn="ctr">
                <a:lnSpc>
                  <a:spcPts val="5600"/>
                </a:lnSpc>
              </a:pPr>
              <a:r>
                <a:rPr lang="en-US" sz="4000" dirty="0">
                  <a:solidFill>
                    <a:srgbClr val="00534E"/>
                  </a:solidFill>
                  <a:latin typeface="Atkinson Hyperlegible Next" pitchFamily="2" charset="77"/>
                  <a:ea typeface="Poppins Bold"/>
                  <a:cs typeface="Poppins Bold"/>
                  <a:sym typeface="Poppins Bold"/>
                </a:rPr>
                <a:t>Rain is falling</a:t>
              </a:r>
            </a:p>
          </p:txBody>
        </p:sp>
        <p:sp>
          <p:nvSpPr>
            <p:cNvPr id="59" name="TextBox 17">
              <a:extLst>
                <a:ext uri="{FF2B5EF4-FFF2-40B4-BE49-F238E27FC236}">
                  <a16:creationId xmlns:a16="http://schemas.microsoft.com/office/drawing/2014/main" id="{AC9851E5-F301-39FB-88E2-971DD3BF536E}"/>
                </a:ext>
              </a:extLst>
            </p:cNvPr>
            <p:cNvSpPr txBox="1"/>
            <p:nvPr/>
          </p:nvSpPr>
          <p:spPr>
            <a:xfrm>
              <a:off x="10537665" y="5687593"/>
              <a:ext cx="6585271" cy="1231106"/>
            </a:xfrm>
            <a:prstGeom prst="rect">
              <a:avLst/>
            </a:prstGeom>
          </p:spPr>
          <p:txBody>
            <a:bodyPr lIns="0" tIns="0" rIns="0" bIns="0" rtlCol="0" anchor="t">
              <a:spAutoFit/>
            </a:bodyPr>
            <a:lstStyle/>
            <a:p>
              <a:pPr algn="ctr"/>
              <a:r>
                <a:rPr lang="en-US" sz="4000" dirty="0">
                  <a:solidFill>
                    <a:srgbClr val="00534E"/>
                  </a:solidFill>
                  <a:latin typeface="Atkinson Hyperlegible Next" pitchFamily="2" charset="77"/>
                  <a:ea typeface="Poppins Bold"/>
                  <a:cs typeface="Poppins Bold"/>
                  <a:sym typeface="Poppins Bold"/>
                </a:rPr>
                <a:t>Water is stored </a:t>
              </a:r>
            </a:p>
            <a:p>
              <a:pPr algn="ctr"/>
              <a:r>
                <a:rPr lang="en-US" sz="4000" dirty="0">
                  <a:solidFill>
                    <a:srgbClr val="00534E"/>
                  </a:solidFill>
                  <a:latin typeface="Atkinson Hyperlegible Next" pitchFamily="2" charset="77"/>
                  <a:ea typeface="Poppins Bold"/>
                  <a:cs typeface="Poppins Bold"/>
                  <a:sym typeface="Poppins Bold"/>
                </a:rPr>
                <a:t>+ plants use it</a:t>
              </a:r>
            </a:p>
          </p:txBody>
        </p:sp>
        <p:sp>
          <p:nvSpPr>
            <p:cNvPr id="60" name="TextBox 17">
              <a:extLst>
                <a:ext uri="{FF2B5EF4-FFF2-40B4-BE49-F238E27FC236}">
                  <a16:creationId xmlns:a16="http://schemas.microsoft.com/office/drawing/2014/main" id="{42F643D0-512B-6E35-691D-13FE1104914F}"/>
                </a:ext>
              </a:extLst>
            </p:cNvPr>
            <p:cNvSpPr txBox="1"/>
            <p:nvPr/>
          </p:nvSpPr>
          <p:spPr>
            <a:xfrm>
              <a:off x="10512264" y="8273045"/>
              <a:ext cx="6585271" cy="688265"/>
            </a:xfrm>
            <a:prstGeom prst="rect">
              <a:avLst/>
            </a:prstGeom>
          </p:spPr>
          <p:txBody>
            <a:bodyPr lIns="0" tIns="0" rIns="0" bIns="0" rtlCol="0" anchor="t">
              <a:spAutoFit/>
            </a:bodyPr>
            <a:lstStyle/>
            <a:p>
              <a:pPr algn="ctr">
                <a:lnSpc>
                  <a:spcPts val="5600"/>
                </a:lnSpc>
              </a:pPr>
              <a:r>
                <a:rPr lang="en-US" sz="4000" dirty="0">
                  <a:solidFill>
                    <a:srgbClr val="00534E"/>
                  </a:solidFill>
                  <a:latin typeface="Atkinson Hyperlegible Next" pitchFamily="2" charset="77"/>
                  <a:ea typeface="Poppins Bold"/>
                  <a:cs typeface="Poppins Bold"/>
                  <a:sym typeface="Poppins Bold"/>
                </a:rPr>
                <a:t>Drainage system is relieved</a:t>
              </a:r>
            </a:p>
          </p:txBody>
        </p:sp>
      </p:grpSp>
      <p:pic>
        <p:nvPicPr>
          <p:cNvPr id="63" name="Grafik 62" descr="Pfeil nach unten mit einfarbiger Füllung">
            <a:extLst>
              <a:ext uri="{FF2B5EF4-FFF2-40B4-BE49-F238E27FC236}">
                <a16:creationId xmlns:a16="http://schemas.microsoft.com/office/drawing/2014/main" id="{6F2FA99E-5335-6D40-F38E-BA83F56A287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3042897" y="4229100"/>
            <a:ext cx="762000" cy="762000"/>
          </a:xfrm>
          <a:prstGeom prst="rect">
            <a:avLst/>
          </a:prstGeom>
        </p:spPr>
      </p:pic>
      <p:pic>
        <p:nvPicPr>
          <p:cNvPr id="64" name="Grafik 63" descr="Pfeil nach unten mit einfarbiger Füllung">
            <a:extLst>
              <a:ext uri="{FF2B5EF4-FFF2-40B4-BE49-F238E27FC236}">
                <a16:creationId xmlns:a16="http://schemas.microsoft.com/office/drawing/2014/main" id="{C3838E7E-7D44-0BC6-BBCB-87B913DB1CF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3042897" y="6515100"/>
            <a:ext cx="762000" cy="762000"/>
          </a:xfrm>
          <a:prstGeom prst="rect">
            <a:avLst/>
          </a:prstGeom>
        </p:spPr>
      </p:pic>
      <p:sp>
        <p:nvSpPr>
          <p:cNvPr id="67" name="Textfeld 66">
            <a:extLst>
              <a:ext uri="{FF2B5EF4-FFF2-40B4-BE49-F238E27FC236}">
                <a16:creationId xmlns:a16="http://schemas.microsoft.com/office/drawing/2014/main" id="{9A2BBEA1-AEB7-8CD3-0EB2-809A9D5578B6}"/>
              </a:ext>
            </a:extLst>
          </p:cNvPr>
          <p:cNvSpPr txBox="1"/>
          <p:nvPr/>
        </p:nvSpPr>
        <p:spPr>
          <a:xfrm>
            <a:off x="1524000" y="9258300"/>
            <a:ext cx="15240000" cy="707886"/>
          </a:xfrm>
          <a:prstGeom prst="rect">
            <a:avLst/>
          </a:prstGeom>
          <a:noFill/>
        </p:spPr>
        <p:txBody>
          <a:bodyPr wrap="square" rtlCol="0">
            <a:spAutoFit/>
          </a:bodyPr>
          <a:lstStyle/>
          <a:p>
            <a:pPr algn="ctr"/>
            <a:r>
              <a:rPr lang="de-DE" sz="4000" b="1" dirty="0">
                <a:solidFill>
                  <a:srgbClr val="E26A53"/>
                </a:solidFill>
                <a:latin typeface="Atkinson Hyperlegible Next" pitchFamily="2" charset="77"/>
              </a:rPr>
              <a:t> A </a:t>
            </a:r>
            <a:r>
              <a:rPr lang="de-DE" sz="4000" b="1" dirty="0" err="1">
                <a:solidFill>
                  <a:srgbClr val="E26A53"/>
                </a:solidFill>
                <a:latin typeface="Atkinson Hyperlegible Next" pitchFamily="2" charset="77"/>
              </a:rPr>
              <a:t>green</a:t>
            </a:r>
            <a:r>
              <a:rPr lang="de-DE" sz="4000" b="1" dirty="0">
                <a:solidFill>
                  <a:srgbClr val="E26A53"/>
                </a:solidFill>
                <a:latin typeface="Atkinson Hyperlegible Next" pitchFamily="2" charset="77"/>
              </a:rPr>
              <a:t> </a:t>
            </a:r>
            <a:r>
              <a:rPr lang="de-DE" sz="4000" b="1" dirty="0" err="1">
                <a:solidFill>
                  <a:srgbClr val="E26A53"/>
                </a:solidFill>
                <a:latin typeface="Atkinson Hyperlegible Next" pitchFamily="2" charset="77"/>
              </a:rPr>
              <a:t>roof</a:t>
            </a:r>
            <a:r>
              <a:rPr lang="de-DE" sz="4000" b="1" dirty="0">
                <a:solidFill>
                  <a:srgbClr val="E26A53"/>
                </a:solidFill>
                <a:latin typeface="Atkinson Hyperlegible Next" pitchFamily="2" charset="77"/>
              </a:rPr>
              <a:t> </a:t>
            </a:r>
            <a:r>
              <a:rPr lang="de-DE" sz="4000" b="1" dirty="0" err="1">
                <a:solidFill>
                  <a:srgbClr val="E26A53"/>
                </a:solidFill>
                <a:latin typeface="Atkinson Hyperlegible Next" pitchFamily="2" charset="77"/>
              </a:rPr>
              <a:t>functions</a:t>
            </a:r>
            <a:r>
              <a:rPr lang="de-DE" sz="4000" b="1" dirty="0">
                <a:solidFill>
                  <a:srgbClr val="E26A53"/>
                </a:solidFill>
                <a:latin typeface="Atkinson Hyperlegible Next" pitchFamily="2" charset="77"/>
              </a:rPr>
              <a:t> like a </a:t>
            </a:r>
            <a:r>
              <a:rPr lang="de-DE" sz="4000" b="1" dirty="0" err="1">
                <a:solidFill>
                  <a:srgbClr val="E26A53"/>
                </a:solidFill>
                <a:latin typeface="Atkinson Hyperlegible Next" pitchFamily="2" charset="77"/>
              </a:rPr>
              <a:t>sponge</a:t>
            </a:r>
            <a:r>
              <a:rPr lang="de-DE" sz="4000" b="1" dirty="0">
                <a:solidFill>
                  <a:srgbClr val="E26A53"/>
                </a:solidFill>
                <a:latin typeface="Atkinson Hyperlegible Next" pitchFamily="2" charset="77"/>
              </a:rPr>
              <a:t> on the </a:t>
            </a:r>
            <a:r>
              <a:rPr lang="de-DE" sz="4000" b="1" dirty="0" err="1">
                <a:solidFill>
                  <a:srgbClr val="E26A53"/>
                </a:solidFill>
                <a:latin typeface="Atkinson Hyperlegible Next" pitchFamily="2" charset="77"/>
              </a:rPr>
              <a:t>roof</a:t>
            </a:r>
            <a:r>
              <a:rPr lang="de-DE" sz="4000" b="1" dirty="0">
                <a:solidFill>
                  <a:srgbClr val="E26A53"/>
                </a:solidFill>
                <a:latin typeface="Atkinson Hyperlegible Next" pitchFamily="2" charset="77"/>
              </a:rPr>
              <a:t>.</a:t>
            </a:r>
          </a:p>
        </p:txBody>
      </p:sp>
      <p:sp>
        <p:nvSpPr>
          <p:cNvPr id="69" name="Textfeld 68">
            <a:extLst>
              <a:ext uri="{FF2B5EF4-FFF2-40B4-BE49-F238E27FC236}">
                <a16:creationId xmlns:a16="http://schemas.microsoft.com/office/drawing/2014/main" id="{8076DAFE-32A4-CE50-7BC2-1C5B2C06868B}"/>
              </a:ext>
            </a:extLst>
          </p:cNvPr>
          <p:cNvSpPr txBox="1"/>
          <p:nvPr/>
        </p:nvSpPr>
        <p:spPr>
          <a:xfrm>
            <a:off x="1311439" y="4906853"/>
            <a:ext cx="5813262" cy="1938992"/>
          </a:xfrm>
          <a:prstGeom prst="rect">
            <a:avLst/>
          </a:prstGeom>
          <a:noFill/>
        </p:spPr>
        <p:txBody>
          <a:bodyPr wrap="square" rtlCol="0">
            <a:spAutoFit/>
          </a:bodyPr>
          <a:lstStyle/>
          <a:p>
            <a:pPr algn="ctr"/>
            <a:r>
              <a:rPr lang="de-DE" sz="4000" b="1" dirty="0">
                <a:latin typeface="Atkinson Hyperlegible Next" pitchFamily="2" charset="77"/>
              </a:rPr>
              <a:t> Insert a </a:t>
            </a:r>
            <a:r>
              <a:rPr lang="de-DE" sz="4000" b="1" dirty="0" err="1">
                <a:latin typeface="Atkinson Hyperlegible Next" pitchFamily="2" charset="77"/>
              </a:rPr>
              <a:t>schematic</a:t>
            </a:r>
            <a:r>
              <a:rPr lang="de-DE" sz="4000" b="1" dirty="0">
                <a:latin typeface="Atkinson Hyperlegible Next" pitchFamily="2" charset="77"/>
              </a:rPr>
              <a:t> </a:t>
            </a:r>
            <a:r>
              <a:rPr lang="de-DE" sz="4000" b="1" dirty="0" err="1">
                <a:latin typeface="Atkinson Hyperlegible Next" pitchFamily="2" charset="77"/>
              </a:rPr>
              <a:t>drawing</a:t>
            </a:r>
            <a:r>
              <a:rPr lang="de-DE" sz="4000" b="1" dirty="0">
                <a:latin typeface="Atkinson Hyperlegible Next" pitchFamily="2" charset="77"/>
              </a:rPr>
              <a:t> of a </a:t>
            </a:r>
            <a:r>
              <a:rPr lang="de-DE" sz="4000" b="1" dirty="0" err="1">
                <a:latin typeface="Atkinson Hyperlegible Next" pitchFamily="2" charset="77"/>
              </a:rPr>
              <a:t>green</a:t>
            </a:r>
            <a:r>
              <a:rPr lang="de-DE" sz="4000" b="1" dirty="0">
                <a:latin typeface="Atkinson Hyperlegible Next" pitchFamily="2" charset="77"/>
              </a:rPr>
              <a:t> </a:t>
            </a:r>
            <a:r>
              <a:rPr lang="de-DE" sz="4000" b="1" dirty="0" err="1">
                <a:latin typeface="Atkinson Hyperlegible Next" pitchFamily="2" charset="77"/>
              </a:rPr>
              <a:t>roof</a:t>
            </a:r>
            <a:endParaRPr lang="de-DE" sz="4000" b="1" dirty="0">
              <a:latin typeface="Atkinson Hyperlegible Next" pitchFamily="2" charset="77"/>
            </a:endParaRPr>
          </a:p>
          <a:p>
            <a:pPr algn="ctr"/>
            <a:endParaRPr lang="de-DE" sz="4000" b="1" dirty="0">
              <a:latin typeface="Atkinson Hyperlegible Next" pitchFamily="2" charset="77"/>
            </a:endParaRPr>
          </a:p>
        </p:txBody>
      </p:sp>
    </p:spTree>
    <p:extLst>
      <p:ext uri="{BB962C8B-B14F-4D97-AF65-F5344CB8AC3E}">
        <p14:creationId xmlns:p14="http://schemas.microsoft.com/office/powerpoint/2010/main" val="1420365887"/>
      </p:ext>
    </p:extLst>
  </p:cSld>
  <p:clrMapOvr>
    <a:masterClrMapping/>
  </p:clrMapOvr>
  <p:transition spd="slow">
    <p:push/>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99D0BA"/>
        </a:solidFill>
        <a:effectLst/>
      </p:bgPr>
    </p:bg>
    <p:spTree>
      <p:nvGrpSpPr>
        <p:cNvPr id="1" name=""/>
        <p:cNvGrpSpPr/>
        <p:nvPr/>
      </p:nvGrpSpPr>
      <p:grpSpPr>
        <a:xfrm>
          <a:off x="0" y="0"/>
          <a:ext cx="0" cy="0"/>
          <a:chOff x="0" y="0"/>
          <a:chExt cx="0" cy="0"/>
        </a:xfrm>
      </p:grpSpPr>
      <p:sp>
        <p:nvSpPr>
          <p:cNvPr id="5" name="TextBox 5"/>
          <p:cNvSpPr txBox="1"/>
          <p:nvPr/>
        </p:nvSpPr>
        <p:spPr>
          <a:xfrm>
            <a:off x="598055" y="723900"/>
            <a:ext cx="8277958" cy="1198533"/>
          </a:xfrm>
          <a:prstGeom prst="rect">
            <a:avLst/>
          </a:prstGeom>
        </p:spPr>
        <p:txBody>
          <a:bodyPr lIns="0" tIns="0" rIns="0" bIns="0" rtlCol="0" anchor="t">
            <a:spAutoFit/>
          </a:bodyPr>
          <a:lstStyle/>
          <a:p>
            <a:pPr algn="l">
              <a:lnSpc>
                <a:spcPts val="9183"/>
              </a:lnSpc>
            </a:pPr>
            <a:r>
              <a:rPr lang="en-US" sz="8503" b="1" dirty="0">
                <a:solidFill>
                  <a:srgbClr val="E26A53"/>
                </a:solidFill>
                <a:latin typeface="Atkinson Hyperlegible Next" pitchFamily="2" charset="77"/>
                <a:ea typeface="Funtastic"/>
                <a:cs typeface="Funtastic"/>
                <a:sym typeface="Funtastic"/>
              </a:rPr>
              <a:t>ASSIGNMENT</a:t>
            </a:r>
          </a:p>
        </p:txBody>
      </p:sp>
      <p:sp>
        <p:nvSpPr>
          <p:cNvPr id="7" name="Freeform 7"/>
          <p:cNvSpPr/>
          <p:nvPr/>
        </p:nvSpPr>
        <p:spPr>
          <a:xfrm rot="358510">
            <a:off x="10722396" y="2198364"/>
            <a:ext cx="777622" cy="572524"/>
          </a:xfrm>
          <a:custGeom>
            <a:avLst/>
            <a:gdLst/>
            <a:ahLst/>
            <a:cxnLst/>
            <a:rect l="l" t="t" r="r" b="b"/>
            <a:pathLst>
              <a:path w="777622" h="572524">
                <a:moveTo>
                  <a:pt x="0" y="0"/>
                </a:moveTo>
                <a:lnTo>
                  <a:pt x="777622" y="0"/>
                </a:lnTo>
                <a:lnTo>
                  <a:pt x="777622" y="572524"/>
                </a:lnTo>
                <a:lnTo>
                  <a:pt x="0" y="572524"/>
                </a:lnTo>
                <a:lnTo>
                  <a:pt x="0" y="0"/>
                </a:lnTo>
                <a:close/>
              </a:path>
            </a:pathLst>
          </a:custGeom>
          <a:blipFill>
            <a:blip r:embed="rId2"/>
            <a:stretch>
              <a:fillRect/>
            </a:stretch>
          </a:blipFill>
        </p:spPr>
        <p:txBody>
          <a:bodyPr/>
          <a:lstStyle/>
          <a:p>
            <a:endParaRPr lang="de-DE" dirty="0">
              <a:latin typeface="Atkinson Hyperlegible Next" pitchFamily="2" charset="77"/>
            </a:endParaRPr>
          </a:p>
        </p:txBody>
      </p:sp>
      <p:sp>
        <p:nvSpPr>
          <p:cNvPr id="14" name="TextBox 14"/>
          <p:cNvSpPr txBox="1"/>
          <p:nvPr/>
        </p:nvSpPr>
        <p:spPr>
          <a:xfrm>
            <a:off x="598055" y="1859810"/>
            <a:ext cx="7724471" cy="7200176"/>
          </a:xfrm>
          <a:prstGeom prst="rect">
            <a:avLst/>
          </a:prstGeom>
        </p:spPr>
        <p:txBody>
          <a:bodyPr wrap="square" lIns="0" tIns="0" rIns="0" bIns="0" rtlCol="0" anchor="t">
            <a:spAutoFit/>
          </a:bodyPr>
          <a:lstStyle/>
          <a:p>
            <a:pPr algn="l">
              <a:lnSpc>
                <a:spcPct val="150000"/>
              </a:lnSpc>
            </a:pPr>
            <a:r>
              <a:rPr lang="en-US" sz="3500" dirty="0">
                <a:solidFill>
                  <a:srgbClr val="00534E"/>
                </a:solidFill>
                <a:latin typeface="Atkinson Hyperlegible Next" pitchFamily="2" charset="77"/>
                <a:ea typeface="Roboto" panose="02000000000000000000" pitchFamily="2" charset="0"/>
                <a:cs typeface="Poppins Bold"/>
                <a:sym typeface="Poppins Bold"/>
              </a:rPr>
              <a:t>Use Worksheet 3: Mapping</a:t>
            </a:r>
          </a:p>
          <a:p>
            <a:pPr algn="l">
              <a:lnSpc>
                <a:spcPct val="150000"/>
              </a:lnSpc>
            </a:pPr>
            <a:endParaRPr lang="en-US" sz="3500" dirty="0">
              <a:solidFill>
                <a:srgbClr val="00534E"/>
              </a:solidFill>
              <a:latin typeface="Atkinson Hyperlegible Next" pitchFamily="2" charset="77"/>
              <a:ea typeface="Roboto" panose="02000000000000000000" pitchFamily="2" charset="0"/>
              <a:cs typeface="Poppins Bold"/>
              <a:sym typeface="Poppins Bold"/>
            </a:endParaRPr>
          </a:p>
          <a:p>
            <a:pPr algn="l">
              <a:lnSpc>
                <a:spcPct val="150000"/>
              </a:lnSpc>
            </a:pPr>
            <a:r>
              <a:rPr lang="en-US" sz="3500" dirty="0">
                <a:solidFill>
                  <a:srgbClr val="00534E"/>
                </a:solidFill>
                <a:latin typeface="Atkinson Hyperlegible Next" pitchFamily="2" charset="77"/>
                <a:ea typeface="Roboto" panose="02000000000000000000" pitchFamily="2" charset="0"/>
                <a:cs typeface="Poppins Bold"/>
                <a:sym typeface="Poppins Bold"/>
              </a:rPr>
              <a:t>Identify the roofs of the school building that could be greened.</a:t>
            </a:r>
          </a:p>
          <a:p>
            <a:pPr algn="l">
              <a:lnSpc>
                <a:spcPct val="150000"/>
              </a:lnSpc>
            </a:pPr>
            <a:endParaRPr lang="en-US" sz="3500" dirty="0">
              <a:solidFill>
                <a:srgbClr val="00534E"/>
              </a:solidFill>
              <a:latin typeface="Atkinson Hyperlegible Next" pitchFamily="2" charset="77"/>
              <a:ea typeface="Roboto" panose="02000000000000000000" pitchFamily="2" charset="0"/>
              <a:cs typeface="Poppins Bold"/>
              <a:sym typeface="Poppins Bold"/>
            </a:endParaRPr>
          </a:p>
          <a:p>
            <a:pPr algn="l">
              <a:lnSpc>
                <a:spcPct val="150000"/>
              </a:lnSpc>
            </a:pPr>
            <a:r>
              <a:rPr lang="en-US" sz="3500" dirty="0">
                <a:solidFill>
                  <a:srgbClr val="00534E"/>
                </a:solidFill>
                <a:latin typeface="Atkinson Hyperlegible Next" pitchFamily="2" charset="77"/>
                <a:ea typeface="Roboto" panose="02000000000000000000" pitchFamily="2" charset="0"/>
                <a:cs typeface="Poppins Bold"/>
                <a:sym typeface="Poppins Bold"/>
              </a:rPr>
              <a:t>To do this, use the satellite view on Google Maps and check weather your school has flat roofs. Flat roofs can be greened! </a:t>
            </a:r>
          </a:p>
        </p:txBody>
      </p:sp>
      <p:sp>
        <p:nvSpPr>
          <p:cNvPr id="17" name="TextBox 17"/>
          <p:cNvSpPr txBox="1"/>
          <p:nvPr/>
        </p:nvSpPr>
        <p:spPr>
          <a:xfrm rot="358510">
            <a:off x="11565720" y="2347494"/>
            <a:ext cx="4855465" cy="979884"/>
          </a:xfrm>
          <a:prstGeom prst="rect">
            <a:avLst/>
          </a:prstGeom>
        </p:spPr>
        <p:txBody>
          <a:bodyPr lIns="0" tIns="0" rIns="0" bIns="0" rtlCol="0" anchor="t">
            <a:spAutoFit/>
          </a:bodyPr>
          <a:lstStyle/>
          <a:p>
            <a:pPr>
              <a:lnSpc>
                <a:spcPts val="3919"/>
              </a:lnSpc>
            </a:pPr>
            <a:r>
              <a:rPr lang="en-US" sz="2799" dirty="0">
                <a:solidFill>
                  <a:srgbClr val="497F03"/>
                </a:solidFill>
                <a:latin typeface="Atkinson Hyperlegible Next" pitchFamily="2" charset="77"/>
                <a:ea typeface="Poppins Bold"/>
                <a:cs typeface="Poppins Bold"/>
                <a:sym typeface="Poppins Bold"/>
              </a:rPr>
              <a:t>GREEN: Mark potential green roofs</a:t>
            </a:r>
          </a:p>
        </p:txBody>
      </p:sp>
      <p:pic>
        <p:nvPicPr>
          <p:cNvPr id="19" name="Grafik 18">
            <a:extLst>
              <a:ext uri="{FF2B5EF4-FFF2-40B4-BE49-F238E27FC236}">
                <a16:creationId xmlns:a16="http://schemas.microsoft.com/office/drawing/2014/main" id="{279B19E1-5CF5-9E45-9F93-3A346F75A6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8972" y="3603872"/>
            <a:ext cx="6575280" cy="8416358"/>
          </a:xfrm>
          <a:prstGeom prst="rect">
            <a:avLst/>
          </a:prstGeom>
        </p:spPr>
      </p:pic>
    </p:spTree>
  </p:cSld>
  <p:clrMapOvr>
    <a:masterClrMapping/>
  </p:clrMapOvr>
  <p:transition>
    <p:wipe/>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BD1B2"/>
        </a:solidFill>
        <a:effectLst/>
      </p:bgPr>
    </p:bg>
    <p:spTree>
      <p:nvGrpSpPr>
        <p:cNvPr id="1" name=""/>
        <p:cNvGrpSpPr/>
        <p:nvPr/>
      </p:nvGrpSpPr>
      <p:grpSpPr>
        <a:xfrm>
          <a:off x="0" y="0"/>
          <a:ext cx="0" cy="0"/>
          <a:chOff x="0" y="0"/>
          <a:chExt cx="0" cy="0"/>
        </a:xfrm>
      </p:grpSpPr>
      <p:sp>
        <p:nvSpPr>
          <p:cNvPr id="6" name="TextBox 6"/>
          <p:cNvSpPr txBox="1"/>
          <p:nvPr/>
        </p:nvSpPr>
        <p:spPr>
          <a:xfrm>
            <a:off x="1028700" y="971550"/>
            <a:ext cx="14898646" cy="4742388"/>
          </a:xfrm>
          <a:prstGeom prst="rect">
            <a:avLst/>
          </a:prstGeom>
        </p:spPr>
        <p:txBody>
          <a:bodyPr lIns="0" tIns="0" rIns="0" bIns="0" rtlCol="0" anchor="t">
            <a:spAutoFit/>
          </a:bodyPr>
          <a:lstStyle/>
          <a:p>
            <a:pPr algn="l">
              <a:lnSpc>
                <a:spcPts val="9183"/>
              </a:lnSpc>
            </a:pPr>
            <a:r>
              <a:rPr lang="en-US" sz="8503" b="1" dirty="0">
                <a:solidFill>
                  <a:srgbClr val="00534E"/>
                </a:solidFill>
                <a:latin typeface="Atkinson Hyperlegible Next" pitchFamily="2" charset="77"/>
                <a:ea typeface="Funtastic"/>
                <a:cs typeface="Funtastic"/>
                <a:sym typeface="Funtastic"/>
              </a:rPr>
              <a:t>GOAL: </a:t>
            </a:r>
          </a:p>
          <a:p>
            <a:pPr algn="l">
              <a:lnSpc>
                <a:spcPts val="9183"/>
              </a:lnSpc>
            </a:pPr>
            <a:endParaRPr lang="en-US" sz="8503" b="1" dirty="0">
              <a:solidFill>
                <a:srgbClr val="E26A53"/>
              </a:solidFill>
              <a:latin typeface="Atkinson Hyperlegible Next" pitchFamily="2" charset="77"/>
              <a:ea typeface="Funtastic"/>
              <a:cs typeface="Funtastic"/>
              <a:sym typeface="Funtastic"/>
            </a:endParaRPr>
          </a:p>
          <a:p>
            <a:pPr>
              <a:lnSpc>
                <a:spcPts val="9183"/>
              </a:lnSpc>
            </a:pPr>
            <a:r>
              <a:rPr lang="en-US" sz="8503" b="1" dirty="0">
                <a:solidFill>
                  <a:srgbClr val="E26A53"/>
                </a:solidFill>
                <a:latin typeface="Atkinson Hyperlegible Next" pitchFamily="2" charset="77"/>
                <a:ea typeface="Funtastic"/>
                <a:cs typeface="Funtastic"/>
                <a:sym typeface="Funtastic"/>
              </a:rPr>
              <a:t>OUR SCHOOL GROUNDS OF THE FUTURE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BF493A-FA95-907B-B679-32FC32619501}"/>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8A460D4-8185-5AC0-FD2B-24CEE6E5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tkinson Hyperlegible Next" pitchFamily="2" charset="77"/>
            </a:endParaRPr>
          </a:p>
        </p:txBody>
      </p:sp>
      <p:pic>
        <p:nvPicPr>
          <p:cNvPr id="29" name="Grafik 28">
            <a:extLst>
              <a:ext uri="{FF2B5EF4-FFF2-40B4-BE49-F238E27FC236}">
                <a16:creationId xmlns:a16="http://schemas.microsoft.com/office/drawing/2014/main" id="{6F389AD0-59C2-3B92-DB49-E851D0EFAA7A}"/>
              </a:ext>
            </a:extLst>
          </p:cNvPr>
          <p:cNvPicPr>
            <a:picLocks noChangeAspect="1"/>
          </p:cNvPicPr>
          <p:nvPr/>
        </p:nvPicPr>
        <p:blipFill>
          <a:blip r:embed="rId2">
            <a:extLst>
              <a:ext uri="{28A0092B-C50C-407E-A947-70E740481C1C}">
                <a14:useLocalDpi xmlns:a14="http://schemas.microsoft.com/office/drawing/2010/main" val="0"/>
              </a:ext>
            </a:extLst>
          </a:blip>
          <a:srcRect t="33" b="33"/>
          <a:stretch/>
        </p:blipFill>
        <p:spPr>
          <a:xfrm>
            <a:off x="20" y="1923"/>
            <a:ext cx="18287980" cy="10285077"/>
          </a:xfrm>
          <a:prstGeom prst="rect">
            <a:avLst/>
          </a:prstGeom>
        </p:spPr>
      </p:pic>
      <p:sp>
        <p:nvSpPr>
          <p:cNvPr id="31" name="Textfeld 30">
            <a:extLst>
              <a:ext uri="{FF2B5EF4-FFF2-40B4-BE49-F238E27FC236}">
                <a16:creationId xmlns:a16="http://schemas.microsoft.com/office/drawing/2014/main" id="{56CA6386-4A29-BB8F-2400-E34BE9D9DAAB}"/>
              </a:ext>
            </a:extLst>
          </p:cNvPr>
          <p:cNvSpPr txBox="1"/>
          <p:nvPr/>
        </p:nvSpPr>
        <p:spPr>
          <a:xfrm>
            <a:off x="5323888" y="903877"/>
            <a:ext cx="12342114" cy="3654847"/>
          </a:xfrm>
          <a:prstGeom prst="rect">
            <a:avLst/>
          </a:prstGeom>
          <a:noFill/>
        </p:spPr>
        <p:txBody>
          <a:bodyPr wrap="square">
            <a:spAutoFit/>
          </a:bodyPr>
          <a:lstStyle/>
          <a:p>
            <a:pPr>
              <a:lnSpc>
                <a:spcPts val="9183"/>
              </a:lnSpc>
            </a:pPr>
            <a:r>
              <a:rPr lang="en-US" sz="7500" dirty="0">
                <a:solidFill>
                  <a:srgbClr val="E26A53"/>
                </a:solidFill>
                <a:latin typeface="Atkinson Hyperlegible Next" pitchFamily="2" charset="77"/>
                <a:ea typeface="Funtastic"/>
                <a:cs typeface="Funtastic"/>
                <a:sym typeface="Funtastic"/>
              </a:rPr>
              <a:t>WE ARE PLANNING OUR</a:t>
            </a:r>
          </a:p>
          <a:p>
            <a:pPr>
              <a:lnSpc>
                <a:spcPts val="9183"/>
              </a:lnSpc>
            </a:pPr>
            <a:r>
              <a:rPr lang="en-US" sz="7500" dirty="0">
                <a:solidFill>
                  <a:srgbClr val="E26A53"/>
                </a:solidFill>
                <a:latin typeface="Atkinson Hyperlegible Next" pitchFamily="2" charset="77"/>
                <a:ea typeface="Funtastic"/>
                <a:cs typeface="Funtastic"/>
                <a:sym typeface="Funtastic"/>
              </a:rPr>
              <a:t>SCHOOL GROUNDS OF THE FUTURE</a:t>
            </a:r>
          </a:p>
        </p:txBody>
      </p:sp>
      <p:sp>
        <p:nvSpPr>
          <p:cNvPr id="33" name="Textfeld 32">
            <a:extLst>
              <a:ext uri="{FF2B5EF4-FFF2-40B4-BE49-F238E27FC236}">
                <a16:creationId xmlns:a16="http://schemas.microsoft.com/office/drawing/2014/main" id="{01459FBF-AD81-C168-D34E-50902ACDBBBD}"/>
              </a:ext>
            </a:extLst>
          </p:cNvPr>
          <p:cNvSpPr txBox="1"/>
          <p:nvPr/>
        </p:nvSpPr>
        <p:spPr>
          <a:xfrm>
            <a:off x="5352720" y="4558724"/>
            <a:ext cx="11155680" cy="1169551"/>
          </a:xfrm>
          <a:prstGeom prst="rect">
            <a:avLst/>
          </a:prstGeom>
          <a:noFill/>
        </p:spPr>
        <p:txBody>
          <a:bodyPr wrap="square">
            <a:spAutoFit/>
          </a:bodyPr>
          <a:lstStyle/>
          <a:p>
            <a:r>
              <a:rPr lang="en-US" sz="7000" b="1" dirty="0">
                <a:solidFill>
                  <a:srgbClr val="E26A53"/>
                </a:solidFill>
                <a:latin typeface="Atkinson Hyperlegible Next" pitchFamily="2" charset="77"/>
                <a:ea typeface="Funtastic"/>
                <a:cs typeface="Funtastic"/>
                <a:sym typeface="Funtastic"/>
              </a:rPr>
              <a:t>Expert role-play</a:t>
            </a:r>
            <a:endParaRPr lang="de-DE" dirty="0">
              <a:latin typeface="Atkinson Hyperlegible Next" pitchFamily="2" charset="77"/>
            </a:endParaRPr>
          </a:p>
        </p:txBody>
      </p:sp>
    </p:spTree>
    <p:extLst>
      <p:ext uri="{BB962C8B-B14F-4D97-AF65-F5344CB8AC3E}">
        <p14:creationId xmlns:p14="http://schemas.microsoft.com/office/powerpoint/2010/main" val="1778825031"/>
      </p:ext>
    </p:extLst>
  </p:cSld>
  <p:clrMapOvr>
    <a:masterClrMapping/>
  </p:clrMapOvr>
  <p:transition spd="slow">
    <p:push/>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0F1E3"/>
        </a:solidFill>
        <a:effectLst/>
      </p:bgPr>
    </p:bg>
    <p:spTree>
      <p:nvGrpSpPr>
        <p:cNvPr id="1" name=""/>
        <p:cNvGrpSpPr/>
        <p:nvPr/>
      </p:nvGrpSpPr>
      <p:grpSpPr>
        <a:xfrm>
          <a:off x="0" y="0"/>
          <a:ext cx="0" cy="0"/>
          <a:chOff x="0" y="0"/>
          <a:chExt cx="0" cy="0"/>
        </a:xfrm>
      </p:grpSpPr>
      <p:sp>
        <p:nvSpPr>
          <p:cNvPr id="6" name="TextBox 6"/>
          <p:cNvSpPr txBox="1"/>
          <p:nvPr/>
        </p:nvSpPr>
        <p:spPr>
          <a:xfrm>
            <a:off x="1028700" y="882189"/>
            <a:ext cx="14898646" cy="2326534"/>
          </a:xfrm>
          <a:prstGeom prst="rect">
            <a:avLst/>
          </a:prstGeom>
        </p:spPr>
        <p:txBody>
          <a:bodyPr lIns="0" tIns="0" rIns="0" bIns="0" rtlCol="0" anchor="t">
            <a:spAutoFit/>
          </a:bodyPr>
          <a:lstStyle/>
          <a:p>
            <a:pPr>
              <a:lnSpc>
                <a:spcPts val="9183"/>
              </a:lnSpc>
            </a:pPr>
            <a:r>
              <a:rPr lang="en-US" sz="7000" b="1" dirty="0">
                <a:solidFill>
                  <a:srgbClr val="E26A53"/>
                </a:solidFill>
                <a:latin typeface="Atkinson Hyperlegible Next" pitchFamily="2" charset="77"/>
                <a:ea typeface="Funtastic"/>
                <a:cs typeface="Funtastic"/>
                <a:sym typeface="Funtastic"/>
              </a:rPr>
              <a:t>Planning requires a range of specialist knowledge</a:t>
            </a:r>
          </a:p>
        </p:txBody>
      </p:sp>
      <p:sp>
        <p:nvSpPr>
          <p:cNvPr id="9" name="TextBox 8">
            <a:extLst>
              <a:ext uri="{FF2B5EF4-FFF2-40B4-BE49-F238E27FC236}">
                <a16:creationId xmlns:a16="http://schemas.microsoft.com/office/drawing/2014/main" id="{6AA5F2AD-BE58-0A69-30A0-E585C654172A}"/>
              </a:ext>
            </a:extLst>
          </p:cNvPr>
          <p:cNvSpPr txBox="1"/>
          <p:nvPr/>
        </p:nvSpPr>
        <p:spPr>
          <a:xfrm>
            <a:off x="5181600" y="7998464"/>
            <a:ext cx="8882252" cy="1406347"/>
          </a:xfrm>
          <a:prstGeom prst="rect">
            <a:avLst/>
          </a:prstGeom>
        </p:spPr>
        <p:txBody>
          <a:bodyPr lIns="0" tIns="0" rIns="0" bIns="0" rtlCol="0" anchor="t">
            <a:spAutoFit/>
          </a:bodyPr>
          <a:lstStyle/>
          <a:p>
            <a:pPr>
              <a:lnSpc>
                <a:spcPts val="5599"/>
              </a:lnSpc>
            </a:pPr>
            <a:r>
              <a:rPr lang="en-US" sz="3999" dirty="0">
                <a:solidFill>
                  <a:srgbClr val="00534E"/>
                </a:solidFill>
                <a:latin typeface="Atkinson Hyperlegible Next" pitchFamily="2" charset="77"/>
                <a:ea typeface="Poppins Bold"/>
                <a:cs typeface="Poppins Bold"/>
                <a:sym typeface="Poppins Bold"/>
              </a:rPr>
              <a:t>Present your role as an expert to the group using the table</a:t>
            </a:r>
          </a:p>
        </p:txBody>
      </p:sp>
      <p:sp>
        <p:nvSpPr>
          <p:cNvPr id="12" name="TextBox 8">
            <a:extLst>
              <a:ext uri="{FF2B5EF4-FFF2-40B4-BE49-F238E27FC236}">
                <a16:creationId xmlns:a16="http://schemas.microsoft.com/office/drawing/2014/main" id="{4D6554A4-1823-5AC6-2534-435CF0560FD6}"/>
              </a:ext>
            </a:extLst>
          </p:cNvPr>
          <p:cNvSpPr txBox="1"/>
          <p:nvPr/>
        </p:nvSpPr>
        <p:spPr>
          <a:xfrm>
            <a:off x="2514600" y="4149397"/>
            <a:ext cx="11243297" cy="690895"/>
          </a:xfrm>
          <a:prstGeom prst="rect">
            <a:avLst/>
          </a:prstGeom>
        </p:spPr>
        <p:txBody>
          <a:bodyPr wrap="square" lIns="0" tIns="0" rIns="0" bIns="0" rtlCol="0" anchor="t">
            <a:spAutoFit/>
          </a:bodyPr>
          <a:lstStyle/>
          <a:p>
            <a:pPr>
              <a:lnSpc>
                <a:spcPts val="5599"/>
              </a:lnSpc>
            </a:pPr>
            <a:r>
              <a:rPr lang="en-US" sz="3999" dirty="0">
                <a:solidFill>
                  <a:srgbClr val="00534E"/>
                </a:solidFill>
                <a:latin typeface="Atkinson Hyperlegible Next" pitchFamily="2" charset="77"/>
                <a:ea typeface="Poppins Bold"/>
                <a:cs typeface="Poppins Bold"/>
                <a:sym typeface="Poppins Bold"/>
              </a:rPr>
              <a:t>Divide up the expert roles within your group</a:t>
            </a:r>
          </a:p>
        </p:txBody>
      </p:sp>
      <p:sp>
        <p:nvSpPr>
          <p:cNvPr id="15" name="TextBox 8">
            <a:extLst>
              <a:ext uri="{FF2B5EF4-FFF2-40B4-BE49-F238E27FC236}">
                <a16:creationId xmlns:a16="http://schemas.microsoft.com/office/drawing/2014/main" id="{21B05487-EC5A-8A52-5F4F-3EEBF406B8AE}"/>
              </a:ext>
            </a:extLst>
          </p:cNvPr>
          <p:cNvSpPr txBox="1"/>
          <p:nvPr/>
        </p:nvSpPr>
        <p:spPr>
          <a:xfrm>
            <a:off x="3479335" y="6167102"/>
            <a:ext cx="11591178" cy="1406347"/>
          </a:xfrm>
          <a:prstGeom prst="rect">
            <a:avLst/>
          </a:prstGeom>
        </p:spPr>
        <p:txBody>
          <a:bodyPr wrap="square" lIns="0" tIns="0" rIns="0" bIns="0" rtlCol="0" anchor="t">
            <a:spAutoFit/>
          </a:bodyPr>
          <a:lstStyle/>
          <a:p>
            <a:pPr>
              <a:lnSpc>
                <a:spcPts val="5599"/>
              </a:lnSpc>
            </a:pPr>
            <a:r>
              <a:rPr lang="en-US" sz="3999" dirty="0">
                <a:solidFill>
                  <a:srgbClr val="00534E"/>
                </a:solidFill>
                <a:latin typeface="Atkinson Hyperlegible Next" pitchFamily="2" charset="77"/>
                <a:ea typeface="Poppins Bold"/>
                <a:cs typeface="Poppins Bold"/>
                <a:sym typeface="Poppins Bold"/>
              </a:rPr>
              <a:t>Filter the information of the expert role text using the table</a:t>
            </a:r>
          </a:p>
        </p:txBody>
      </p:sp>
      <p:sp>
        <p:nvSpPr>
          <p:cNvPr id="16" name="Freeform 7">
            <a:extLst>
              <a:ext uri="{FF2B5EF4-FFF2-40B4-BE49-F238E27FC236}">
                <a16:creationId xmlns:a16="http://schemas.microsoft.com/office/drawing/2014/main" id="{CE6B6FDA-CA59-10F4-343C-5C9ABDAE3D79}"/>
              </a:ext>
            </a:extLst>
          </p:cNvPr>
          <p:cNvSpPr/>
          <p:nvPr/>
        </p:nvSpPr>
        <p:spPr>
          <a:xfrm>
            <a:off x="2088489" y="6054338"/>
            <a:ext cx="944875" cy="917962"/>
          </a:xfrm>
          <a:custGeom>
            <a:avLst/>
            <a:gdLst/>
            <a:ahLst/>
            <a:cxnLst/>
            <a:rect l="l" t="t" r="r" b="b"/>
            <a:pathLst>
              <a:path w="1596846" h="1428451">
                <a:moveTo>
                  <a:pt x="0" y="0"/>
                </a:moveTo>
                <a:lnTo>
                  <a:pt x="1596846" y="0"/>
                </a:lnTo>
                <a:lnTo>
                  <a:pt x="1596846" y="1428451"/>
                </a:lnTo>
                <a:lnTo>
                  <a:pt x="0" y="14284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7" name="Freeform 7">
            <a:extLst>
              <a:ext uri="{FF2B5EF4-FFF2-40B4-BE49-F238E27FC236}">
                <a16:creationId xmlns:a16="http://schemas.microsoft.com/office/drawing/2014/main" id="{CAB892DD-EEC7-C703-BFEF-343DBF94C25D}"/>
              </a:ext>
            </a:extLst>
          </p:cNvPr>
          <p:cNvSpPr/>
          <p:nvPr/>
        </p:nvSpPr>
        <p:spPr>
          <a:xfrm>
            <a:off x="1188725" y="4076700"/>
            <a:ext cx="944875" cy="917962"/>
          </a:xfrm>
          <a:custGeom>
            <a:avLst/>
            <a:gdLst/>
            <a:ahLst/>
            <a:cxnLst/>
            <a:rect l="l" t="t" r="r" b="b"/>
            <a:pathLst>
              <a:path w="1596846" h="1428451">
                <a:moveTo>
                  <a:pt x="0" y="0"/>
                </a:moveTo>
                <a:lnTo>
                  <a:pt x="1596846" y="0"/>
                </a:lnTo>
                <a:lnTo>
                  <a:pt x="1596846" y="1428451"/>
                </a:lnTo>
                <a:lnTo>
                  <a:pt x="0" y="14284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8" name="Freeform 7">
            <a:extLst>
              <a:ext uri="{FF2B5EF4-FFF2-40B4-BE49-F238E27FC236}">
                <a16:creationId xmlns:a16="http://schemas.microsoft.com/office/drawing/2014/main" id="{8EF2FF9D-9170-DC7A-155C-98580F350994}"/>
              </a:ext>
            </a:extLst>
          </p:cNvPr>
          <p:cNvSpPr/>
          <p:nvPr/>
        </p:nvSpPr>
        <p:spPr>
          <a:xfrm>
            <a:off x="3733800" y="7959338"/>
            <a:ext cx="944875" cy="917962"/>
          </a:xfrm>
          <a:custGeom>
            <a:avLst/>
            <a:gdLst/>
            <a:ahLst/>
            <a:cxnLst/>
            <a:rect l="l" t="t" r="r" b="b"/>
            <a:pathLst>
              <a:path w="1596846" h="1428451">
                <a:moveTo>
                  <a:pt x="0" y="0"/>
                </a:moveTo>
                <a:lnTo>
                  <a:pt x="1596846" y="0"/>
                </a:lnTo>
                <a:lnTo>
                  <a:pt x="1596846" y="1428451"/>
                </a:lnTo>
                <a:lnTo>
                  <a:pt x="0" y="14284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Tree>
    <p:extLst>
      <p:ext uri="{BB962C8B-B14F-4D97-AF65-F5344CB8AC3E}">
        <p14:creationId xmlns:p14="http://schemas.microsoft.com/office/powerpoint/2010/main" val="247132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5" grpId="0"/>
      <p:bldP spid="16" grpId="0" animBg="1"/>
      <p:bldP spid="17" grpId="0" animBg="1"/>
      <p:bldP spid="1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01151F-97CF-466E-D7F2-8005BB11DE65}"/>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ABDDB63A-AAB5-F291-9B8E-6FD577E8C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tkinson Hyperlegible Next" pitchFamily="2" charset="77"/>
            </a:endParaRPr>
          </a:p>
        </p:txBody>
      </p:sp>
      <p:pic>
        <p:nvPicPr>
          <p:cNvPr id="29" name="Grafik 28">
            <a:extLst>
              <a:ext uri="{FF2B5EF4-FFF2-40B4-BE49-F238E27FC236}">
                <a16:creationId xmlns:a16="http://schemas.microsoft.com/office/drawing/2014/main" id="{A20C61F6-2611-5154-D628-B613CC00168C}"/>
              </a:ext>
            </a:extLst>
          </p:cNvPr>
          <p:cNvPicPr>
            <a:picLocks noChangeAspect="1"/>
          </p:cNvPicPr>
          <p:nvPr/>
        </p:nvPicPr>
        <p:blipFill>
          <a:blip r:embed="rId2">
            <a:extLst>
              <a:ext uri="{28A0092B-C50C-407E-A947-70E740481C1C}">
                <a14:useLocalDpi xmlns:a14="http://schemas.microsoft.com/office/drawing/2010/main" val="0"/>
              </a:ext>
            </a:extLst>
          </a:blip>
          <a:srcRect t="33" b="33"/>
          <a:stretch/>
        </p:blipFill>
        <p:spPr>
          <a:xfrm>
            <a:off x="20" y="1923"/>
            <a:ext cx="18287980" cy="10285077"/>
          </a:xfrm>
          <a:prstGeom prst="rect">
            <a:avLst/>
          </a:prstGeom>
        </p:spPr>
      </p:pic>
      <p:sp>
        <p:nvSpPr>
          <p:cNvPr id="31" name="Textfeld 30">
            <a:extLst>
              <a:ext uri="{FF2B5EF4-FFF2-40B4-BE49-F238E27FC236}">
                <a16:creationId xmlns:a16="http://schemas.microsoft.com/office/drawing/2014/main" id="{DF2F84B0-DA8C-54C6-2E94-7E5F7DB4D6E4}"/>
              </a:ext>
            </a:extLst>
          </p:cNvPr>
          <p:cNvSpPr txBox="1"/>
          <p:nvPr/>
        </p:nvSpPr>
        <p:spPr>
          <a:xfrm>
            <a:off x="5323476" y="723900"/>
            <a:ext cx="12954000" cy="4834657"/>
          </a:xfrm>
          <a:prstGeom prst="rect">
            <a:avLst/>
          </a:prstGeom>
          <a:noFill/>
        </p:spPr>
        <p:txBody>
          <a:bodyPr wrap="square">
            <a:spAutoFit/>
          </a:bodyPr>
          <a:lstStyle/>
          <a:p>
            <a:pPr>
              <a:lnSpc>
                <a:spcPts val="9183"/>
              </a:lnSpc>
            </a:pPr>
            <a:r>
              <a:rPr lang="en-US" sz="7500" dirty="0">
                <a:solidFill>
                  <a:srgbClr val="E26A53"/>
                </a:solidFill>
                <a:latin typeface="Atkinson Hyperlegible Next" pitchFamily="2" charset="77"/>
                <a:ea typeface="Funtastic"/>
                <a:cs typeface="Funtastic"/>
                <a:sym typeface="Funtastic"/>
              </a:rPr>
              <a:t>WE ARE PLANNING OUR</a:t>
            </a:r>
          </a:p>
          <a:p>
            <a:pPr>
              <a:lnSpc>
                <a:spcPts val="9183"/>
              </a:lnSpc>
            </a:pPr>
            <a:r>
              <a:rPr lang="en-US" sz="7500" dirty="0">
                <a:solidFill>
                  <a:srgbClr val="E26A53"/>
                </a:solidFill>
                <a:latin typeface="Atkinson Hyperlegible Next" pitchFamily="2" charset="77"/>
                <a:ea typeface="Funtastic"/>
                <a:cs typeface="Funtastic"/>
                <a:sym typeface="Funtastic"/>
              </a:rPr>
              <a:t>SCHOOL GROUNDS OF THE FUTURE</a:t>
            </a:r>
          </a:p>
          <a:p>
            <a:pPr algn="l">
              <a:lnSpc>
                <a:spcPts val="9183"/>
              </a:lnSpc>
            </a:pPr>
            <a:endParaRPr lang="en-US" sz="8503" dirty="0">
              <a:solidFill>
                <a:srgbClr val="E26A53"/>
              </a:solidFill>
              <a:latin typeface="Atkinson Hyperlegible Next" pitchFamily="2" charset="77"/>
              <a:ea typeface="Funtastic"/>
              <a:cs typeface="Funtastic"/>
              <a:sym typeface="Funtastic"/>
            </a:endParaRPr>
          </a:p>
        </p:txBody>
      </p:sp>
      <p:sp>
        <p:nvSpPr>
          <p:cNvPr id="33" name="Textfeld 32">
            <a:extLst>
              <a:ext uri="{FF2B5EF4-FFF2-40B4-BE49-F238E27FC236}">
                <a16:creationId xmlns:a16="http://schemas.microsoft.com/office/drawing/2014/main" id="{0B16CF5E-2B75-BFB0-D66C-AE88F26EF116}"/>
              </a:ext>
            </a:extLst>
          </p:cNvPr>
          <p:cNvSpPr txBox="1"/>
          <p:nvPr/>
        </p:nvSpPr>
        <p:spPr>
          <a:xfrm>
            <a:off x="5323476" y="4550486"/>
            <a:ext cx="4177145" cy="1169551"/>
          </a:xfrm>
          <a:prstGeom prst="rect">
            <a:avLst/>
          </a:prstGeom>
          <a:noFill/>
        </p:spPr>
        <p:txBody>
          <a:bodyPr wrap="square">
            <a:spAutoFit/>
          </a:bodyPr>
          <a:lstStyle/>
          <a:p>
            <a:r>
              <a:rPr lang="en-US" sz="7000" b="1" dirty="0">
                <a:solidFill>
                  <a:srgbClr val="E26A53"/>
                </a:solidFill>
                <a:latin typeface="Atkinson Hyperlegible Next" pitchFamily="2" charset="77"/>
                <a:ea typeface="Funtastic"/>
                <a:cs typeface="Funtastic"/>
                <a:sym typeface="Funtastic"/>
              </a:rPr>
              <a:t>Planning</a:t>
            </a:r>
            <a:endParaRPr lang="de-DE" b="1" dirty="0">
              <a:solidFill>
                <a:srgbClr val="E26A53"/>
              </a:solidFill>
              <a:latin typeface="Atkinson Hyperlegible Next" pitchFamily="2" charset="77"/>
            </a:endParaRPr>
          </a:p>
        </p:txBody>
      </p:sp>
    </p:spTree>
    <p:extLst>
      <p:ext uri="{BB962C8B-B14F-4D97-AF65-F5344CB8AC3E}">
        <p14:creationId xmlns:p14="http://schemas.microsoft.com/office/powerpoint/2010/main" val="1621053437"/>
      </p:ext>
    </p:extLst>
  </p:cSld>
  <p:clrMapOvr>
    <a:masterClrMapping/>
  </p:clrMapOvr>
  <p:transition spd="slow">
    <p:push/>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0F1E3"/>
        </a:solidFill>
        <a:effectLst/>
      </p:bgPr>
    </p:bg>
    <p:spTree>
      <p:nvGrpSpPr>
        <p:cNvPr id="1" name=""/>
        <p:cNvGrpSpPr/>
        <p:nvPr/>
      </p:nvGrpSpPr>
      <p:grpSpPr>
        <a:xfrm>
          <a:off x="0" y="0"/>
          <a:ext cx="0" cy="0"/>
          <a:chOff x="0" y="0"/>
          <a:chExt cx="0" cy="0"/>
        </a:xfrm>
      </p:grpSpPr>
      <p:sp>
        <p:nvSpPr>
          <p:cNvPr id="6" name="TextBox 6"/>
          <p:cNvSpPr txBox="1"/>
          <p:nvPr/>
        </p:nvSpPr>
        <p:spPr>
          <a:xfrm>
            <a:off x="1028700" y="971550"/>
            <a:ext cx="14898646" cy="1146724"/>
          </a:xfrm>
          <a:prstGeom prst="rect">
            <a:avLst/>
          </a:prstGeom>
        </p:spPr>
        <p:txBody>
          <a:bodyPr lIns="0" tIns="0" rIns="0" bIns="0" rtlCol="0" anchor="t">
            <a:spAutoFit/>
          </a:bodyPr>
          <a:lstStyle/>
          <a:p>
            <a:pPr algn="l">
              <a:lnSpc>
                <a:spcPts val="9183"/>
              </a:lnSpc>
            </a:pPr>
            <a:r>
              <a:rPr lang="en-US" sz="7000" b="1" dirty="0">
                <a:solidFill>
                  <a:srgbClr val="E26A53"/>
                </a:solidFill>
                <a:latin typeface="Atkinson Hyperlegible Next" pitchFamily="2" charset="77"/>
                <a:ea typeface="Funtastic"/>
                <a:cs typeface="Funtastic"/>
                <a:sym typeface="Funtastic"/>
              </a:rPr>
              <a:t>Design Process</a:t>
            </a:r>
          </a:p>
        </p:txBody>
      </p:sp>
      <p:sp>
        <p:nvSpPr>
          <p:cNvPr id="9" name="TextBox 8">
            <a:extLst>
              <a:ext uri="{FF2B5EF4-FFF2-40B4-BE49-F238E27FC236}">
                <a16:creationId xmlns:a16="http://schemas.microsoft.com/office/drawing/2014/main" id="{6AA5F2AD-BE58-0A69-30A0-E585C654172A}"/>
              </a:ext>
            </a:extLst>
          </p:cNvPr>
          <p:cNvSpPr txBox="1"/>
          <p:nvPr/>
        </p:nvSpPr>
        <p:spPr>
          <a:xfrm>
            <a:off x="3420797" y="5392044"/>
            <a:ext cx="10325678" cy="1406347"/>
          </a:xfrm>
          <a:prstGeom prst="rect">
            <a:avLst/>
          </a:prstGeom>
        </p:spPr>
        <p:txBody>
          <a:bodyPr wrap="square" lIns="0" tIns="0" rIns="0" bIns="0" rtlCol="0" anchor="t">
            <a:spAutoFit/>
          </a:bodyPr>
          <a:lstStyle/>
          <a:p>
            <a:pPr>
              <a:lnSpc>
                <a:spcPts val="5599"/>
              </a:lnSpc>
            </a:pPr>
            <a:r>
              <a:rPr lang="en-US" sz="3999" dirty="0">
                <a:solidFill>
                  <a:srgbClr val="00534E"/>
                </a:solidFill>
                <a:latin typeface="Atkinson Hyperlegible Next" pitchFamily="2" charset="77"/>
                <a:ea typeface="Poppins Bold"/>
                <a:cs typeface="Poppins Bold"/>
                <a:sym typeface="Poppins Bold"/>
              </a:rPr>
              <a:t>Write your ideas (design elements)</a:t>
            </a:r>
          </a:p>
          <a:p>
            <a:pPr>
              <a:lnSpc>
                <a:spcPts val="5599"/>
              </a:lnSpc>
            </a:pPr>
            <a:r>
              <a:rPr lang="en-US" sz="3999" dirty="0">
                <a:solidFill>
                  <a:srgbClr val="00534E"/>
                </a:solidFill>
                <a:latin typeface="Atkinson Hyperlegible Next" pitchFamily="2" charset="77"/>
                <a:ea typeface="Poppins Bold"/>
                <a:cs typeface="Poppins Bold"/>
                <a:sym typeface="Poppins Bold"/>
              </a:rPr>
              <a:t>for planning on the poster</a:t>
            </a:r>
          </a:p>
        </p:txBody>
      </p:sp>
      <p:sp>
        <p:nvSpPr>
          <p:cNvPr id="12" name="TextBox 8">
            <a:extLst>
              <a:ext uri="{FF2B5EF4-FFF2-40B4-BE49-F238E27FC236}">
                <a16:creationId xmlns:a16="http://schemas.microsoft.com/office/drawing/2014/main" id="{4D6554A4-1823-5AC6-2534-435CF0560FD6}"/>
              </a:ext>
            </a:extLst>
          </p:cNvPr>
          <p:cNvSpPr txBox="1"/>
          <p:nvPr/>
        </p:nvSpPr>
        <p:spPr>
          <a:xfrm>
            <a:off x="2240275" y="3844597"/>
            <a:ext cx="9265925" cy="1406347"/>
          </a:xfrm>
          <a:prstGeom prst="rect">
            <a:avLst/>
          </a:prstGeom>
        </p:spPr>
        <p:txBody>
          <a:bodyPr wrap="square" lIns="0" tIns="0" rIns="0" bIns="0" rtlCol="0" anchor="t">
            <a:spAutoFit/>
          </a:bodyPr>
          <a:lstStyle/>
          <a:p>
            <a:pPr>
              <a:lnSpc>
                <a:spcPts val="5599"/>
              </a:lnSpc>
            </a:pPr>
            <a:r>
              <a:rPr lang="en-US" sz="3999" dirty="0">
                <a:solidFill>
                  <a:srgbClr val="00534E"/>
                </a:solidFill>
                <a:latin typeface="Atkinson Hyperlegible Next" pitchFamily="2" charset="77"/>
                <a:ea typeface="Poppins Bold"/>
                <a:cs typeface="Poppins Bold"/>
                <a:sym typeface="Poppins Bold"/>
              </a:rPr>
              <a:t>Use Worksheet 4: (Re)Designing the School Ground</a:t>
            </a:r>
          </a:p>
        </p:txBody>
      </p:sp>
      <p:sp>
        <p:nvSpPr>
          <p:cNvPr id="15" name="TextBox 8">
            <a:extLst>
              <a:ext uri="{FF2B5EF4-FFF2-40B4-BE49-F238E27FC236}">
                <a16:creationId xmlns:a16="http://schemas.microsoft.com/office/drawing/2014/main" id="{21B05487-EC5A-8A52-5F4F-3EEBF406B8AE}"/>
              </a:ext>
            </a:extLst>
          </p:cNvPr>
          <p:cNvSpPr txBox="1"/>
          <p:nvPr/>
        </p:nvSpPr>
        <p:spPr>
          <a:xfrm>
            <a:off x="4572000" y="7335591"/>
            <a:ext cx="11591178" cy="1406347"/>
          </a:xfrm>
          <a:prstGeom prst="rect">
            <a:avLst/>
          </a:prstGeom>
        </p:spPr>
        <p:txBody>
          <a:bodyPr wrap="square" lIns="0" tIns="0" rIns="0" bIns="0" rtlCol="0" anchor="t">
            <a:spAutoFit/>
          </a:bodyPr>
          <a:lstStyle/>
          <a:p>
            <a:pPr>
              <a:lnSpc>
                <a:spcPts val="5599"/>
              </a:lnSpc>
            </a:pPr>
            <a:r>
              <a:rPr lang="en-US" sz="3999" dirty="0">
                <a:solidFill>
                  <a:srgbClr val="00534E"/>
                </a:solidFill>
                <a:latin typeface="Atkinson Hyperlegible Next" pitchFamily="2" charset="77"/>
                <a:ea typeface="Poppins Bold"/>
                <a:cs typeface="Poppins Bold"/>
                <a:sym typeface="Poppins Bold"/>
              </a:rPr>
              <a:t>Take a look at the layout of your school: where could you put your ideas into practice?</a:t>
            </a:r>
          </a:p>
        </p:txBody>
      </p:sp>
      <p:sp>
        <p:nvSpPr>
          <p:cNvPr id="16" name="Freeform 7">
            <a:extLst>
              <a:ext uri="{FF2B5EF4-FFF2-40B4-BE49-F238E27FC236}">
                <a16:creationId xmlns:a16="http://schemas.microsoft.com/office/drawing/2014/main" id="{CE6B6FDA-CA59-10F4-343C-5C9ABDAE3D79}"/>
              </a:ext>
            </a:extLst>
          </p:cNvPr>
          <p:cNvSpPr/>
          <p:nvPr/>
        </p:nvSpPr>
        <p:spPr>
          <a:xfrm>
            <a:off x="1814164" y="5577919"/>
            <a:ext cx="944875" cy="917962"/>
          </a:xfrm>
          <a:custGeom>
            <a:avLst/>
            <a:gdLst/>
            <a:ahLst/>
            <a:cxnLst/>
            <a:rect l="l" t="t" r="r" b="b"/>
            <a:pathLst>
              <a:path w="1596846" h="1428451">
                <a:moveTo>
                  <a:pt x="0" y="0"/>
                </a:moveTo>
                <a:lnTo>
                  <a:pt x="1596846" y="0"/>
                </a:lnTo>
                <a:lnTo>
                  <a:pt x="1596846" y="1428451"/>
                </a:lnTo>
                <a:lnTo>
                  <a:pt x="0" y="14284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7" name="Freeform 7">
            <a:extLst>
              <a:ext uri="{FF2B5EF4-FFF2-40B4-BE49-F238E27FC236}">
                <a16:creationId xmlns:a16="http://schemas.microsoft.com/office/drawing/2014/main" id="{CAB892DD-EEC7-C703-BFEF-343DBF94C25D}"/>
              </a:ext>
            </a:extLst>
          </p:cNvPr>
          <p:cNvSpPr/>
          <p:nvPr/>
        </p:nvSpPr>
        <p:spPr>
          <a:xfrm>
            <a:off x="914400" y="3771900"/>
            <a:ext cx="944875" cy="917962"/>
          </a:xfrm>
          <a:custGeom>
            <a:avLst/>
            <a:gdLst/>
            <a:ahLst/>
            <a:cxnLst/>
            <a:rect l="l" t="t" r="r" b="b"/>
            <a:pathLst>
              <a:path w="1596846" h="1428451">
                <a:moveTo>
                  <a:pt x="0" y="0"/>
                </a:moveTo>
                <a:lnTo>
                  <a:pt x="1596846" y="0"/>
                </a:lnTo>
                <a:lnTo>
                  <a:pt x="1596846" y="1428451"/>
                </a:lnTo>
                <a:lnTo>
                  <a:pt x="0" y="14284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
        <p:nvSpPr>
          <p:cNvPr id="18" name="Freeform 7">
            <a:extLst>
              <a:ext uri="{FF2B5EF4-FFF2-40B4-BE49-F238E27FC236}">
                <a16:creationId xmlns:a16="http://schemas.microsoft.com/office/drawing/2014/main" id="{8EF2FF9D-9170-DC7A-155C-98580F350994}"/>
              </a:ext>
            </a:extLst>
          </p:cNvPr>
          <p:cNvSpPr/>
          <p:nvPr/>
        </p:nvSpPr>
        <p:spPr>
          <a:xfrm>
            <a:off x="3124200" y="7502138"/>
            <a:ext cx="944875" cy="917962"/>
          </a:xfrm>
          <a:custGeom>
            <a:avLst/>
            <a:gdLst/>
            <a:ahLst/>
            <a:cxnLst/>
            <a:rect l="l" t="t" r="r" b="b"/>
            <a:pathLst>
              <a:path w="1596846" h="1428451">
                <a:moveTo>
                  <a:pt x="0" y="0"/>
                </a:moveTo>
                <a:lnTo>
                  <a:pt x="1596846" y="0"/>
                </a:lnTo>
                <a:lnTo>
                  <a:pt x="1596846" y="1428451"/>
                </a:lnTo>
                <a:lnTo>
                  <a:pt x="0" y="14284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dirty="0">
              <a:latin typeface="Atkinson Hyperlegible Next" pitchFamily="2" charset="77"/>
            </a:endParaRPr>
          </a:p>
        </p:txBody>
      </p:sp>
    </p:spTree>
    <p:extLst>
      <p:ext uri="{BB962C8B-B14F-4D97-AF65-F5344CB8AC3E}">
        <p14:creationId xmlns:p14="http://schemas.microsoft.com/office/powerpoint/2010/main" val="1197995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5" grpId="0"/>
      <p:bldP spid="16" grpId="0" animBg="1"/>
      <p:bldP spid="17" grpId="0" animBg="1"/>
      <p:bldP spid="1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449509-D8DA-2507-68EE-04B3FBFBA262}"/>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tkinson Hyperlegible Next" pitchFamily="2" charset="77"/>
            </a:endParaRPr>
          </a:p>
        </p:txBody>
      </p:sp>
      <p:pic>
        <p:nvPicPr>
          <p:cNvPr id="29" name="Grafik 28">
            <a:extLst>
              <a:ext uri="{FF2B5EF4-FFF2-40B4-BE49-F238E27FC236}">
                <a16:creationId xmlns:a16="http://schemas.microsoft.com/office/drawing/2014/main" id="{C12A2402-D872-84B9-2FBD-77EE10C383C7}"/>
              </a:ext>
            </a:extLst>
          </p:cNvPr>
          <p:cNvPicPr>
            <a:picLocks noChangeAspect="1"/>
          </p:cNvPicPr>
          <p:nvPr/>
        </p:nvPicPr>
        <p:blipFill>
          <a:blip r:embed="rId2">
            <a:extLst>
              <a:ext uri="{28A0092B-C50C-407E-A947-70E740481C1C}">
                <a14:useLocalDpi xmlns:a14="http://schemas.microsoft.com/office/drawing/2010/main" val="0"/>
              </a:ext>
            </a:extLst>
          </a:blip>
          <a:srcRect t="33" b="33"/>
          <a:stretch/>
        </p:blipFill>
        <p:spPr>
          <a:xfrm>
            <a:off x="20" y="1923"/>
            <a:ext cx="18287980" cy="10285077"/>
          </a:xfrm>
          <a:prstGeom prst="rect">
            <a:avLst/>
          </a:prstGeom>
        </p:spPr>
      </p:pic>
      <p:sp>
        <p:nvSpPr>
          <p:cNvPr id="31" name="Textfeld 30">
            <a:extLst>
              <a:ext uri="{FF2B5EF4-FFF2-40B4-BE49-F238E27FC236}">
                <a16:creationId xmlns:a16="http://schemas.microsoft.com/office/drawing/2014/main" id="{17980A59-9B03-AE22-11D4-48ED0DAFE108}"/>
              </a:ext>
            </a:extLst>
          </p:cNvPr>
          <p:cNvSpPr txBox="1"/>
          <p:nvPr/>
        </p:nvSpPr>
        <p:spPr>
          <a:xfrm>
            <a:off x="5486400" y="647700"/>
            <a:ext cx="13258800" cy="4834657"/>
          </a:xfrm>
          <a:prstGeom prst="rect">
            <a:avLst/>
          </a:prstGeom>
          <a:noFill/>
        </p:spPr>
        <p:txBody>
          <a:bodyPr wrap="square">
            <a:spAutoFit/>
          </a:bodyPr>
          <a:lstStyle/>
          <a:p>
            <a:pPr>
              <a:lnSpc>
                <a:spcPts val="9183"/>
              </a:lnSpc>
            </a:pPr>
            <a:r>
              <a:rPr lang="en-US" sz="7500" dirty="0">
                <a:solidFill>
                  <a:srgbClr val="E26A53"/>
                </a:solidFill>
                <a:latin typeface="Atkinson Hyperlegible Next" pitchFamily="2" charset="77"/>
                <a:ea typeface="Funtastic"/>
                <a:cs typeface="Funtastic"/>
                <a:sym typeface="Funtastic"/>
              </a:rPr>
              <a:t>WE ARE PLANNING OUR</a:t>
            </a:r>
          </a:p>
          <a:p>
            <a:pPr>
              <a:lnSpc>
                <a:spcPts val="9183"/>
              </a:lnSpc>
            </a:pPr>
            <a:r>
              <a:rPr lang="en-US" sz="7500" dirty="0">
                <a:solidFill>
                  <a:srgbClr val="E26A53"/>
                </a:solidFill>
                <a:latin typeface="Atkinson Hyperlegible Next" pitchFamily="2" charset="77"/>
                <a:ea typeface="Funtastic"/>
                <a:cs typeface="Funtastic"/>
                <a:sym typeface="Funtastic"/>
              </a:rPr>
              <a:t>SCHOOL GROUNDS OF THE FUTURE</a:t>
            </a:r>
          </a:p>
          <a:p>
            <a:pPr algn="l">
              <a:lnSpc>
                <a:spcPts val="9183"/>
              </a:lnSpc>
            </a:pPr>
            <a:endParaRPr lang="en-US" sz="8503" dirty="0">
              <a:solidFill>
                <a:srgbClr val="E26A53"/>
              </a:solidFill>
              <a:latin typeface="Atkinson Hyperlegible Next" pitchFamily="2" charset="77"/>
              <a:ea typeface="Funtastic"/>
              <a:cs typeface="Funtastic"/>
              <a:sym typeface="Funtastic"/>
            </a:endParaRPr>
          </a:p>
        </p:txBody>
      </p:sp>
      <p:sp>
        <p:nvSpPr>
          <p:cNvPr id="33" name="Textfeld 32">
            <a:extLst>
              <a:ext uri="{FF2B5EF4-FFF2-40B4-BE49-F238E27FC236}">
                <a16:creationId xmlns:a16="http://schemas.microsoft.com/office/drawing/2014/main" id="{DC8D630A-E5FD-DEB7-6148-42B3496E49D3}"/>
              </a:ext>
            </a:extLst>
          </p:cNvPr>
          <p:cNvSpPr txBox="1"/>
          <p:nvPr/>
        </p:nvSpPr>
        <p:spPr>
          <a:xfrm>
            <a:off x="5449330" y="4558724"/>
            <a:ext cx="6629399" cy="1169551"/>
          </a:xfrm>
          <a:prstGeom prst="rect">
            <a:avLst/>
          </a:prstGeom>
          <a:noFill/>
        </p:spPr>
        <p:txBody>
          <a:bodyPr wrap="square">
            <a:spAutoFit/>
          </a:bodyPr>
          <a:lstStyle/>
          <a:p>
            <a:r>
              <a:rPr lang="en-US" sz="7000" b="1" dirty="0">
                <a:solidFill>
                  <a:srgbClr val="E26A53"/>
                </a:solidFill>
                <a:latin typeface="Atkinson Hyperlegible Next" pitchFamily="2" charset="77"/>
                <a:ea typeface="Funtastic"/>
                <a:cs typeface="Funtastic"/>
                <a:sym typeface="Funtastic"/>
              </a:rPr>
              <a:t>Model-making</a:t>
            </a:r>
            <a:endParaRPr lang="de-DE" b="1" dirty="0">
              <a:solidFill>
                <a:srgbClr val="E26A53"/>
              </a:solidFill>
              <a:latin typeface="Atkinson Hyperlegible Next" pitchFamily="2" charset="77"/>
            </a:endParaRPr>
          </a:p>
        </p:txBody>
      </p:sp>
    </p:spTree>
    <p:extLst>
      <p:ext uri="{BB962C8B-B14F-4D97-AF65-F5344CB8AC3E}">
        <p14:creationId xmlns:p14="http://schemas.microsoft.com/office/powerpoint/2010/main" val="3801605586"/>
      </p:ext>
    </p:extLst>
  </p:cSld>
  <p:clrMapOvr>
    <a:masterClrMapping/>
  </p:clrMapOvr>
  <p:transition spd="slow">
    <p:push/>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ED7778-21B8-5416-BA0E-285DD16D50DB}"/>
              </a:ext>
            </a:extLst>
          </p:cNvPr>
          <p:cNvSpPr>
            <a:spLocks noGrp="1"/>
          </p:cNvSpPr>
          <p:nvPr>
            <p:ph type="title"/>
          </p:nvPr>
        </p:nvSpPr>
        <p:spPr>
          <a:xfrm>
            <a:off x="457200" y="274638"/>
            <a:ext cx="17297400" cy="1143000"/>
          </a:xfrm>
        </p:spPr>
        <p:txBody>
          <a:bodyPr/>
          <a:lstStyle/>
          <a:p>
            <a:r>
              <a:rPr lang="en-US" dirty="0"/>
              <a:t>Imprint</a:t>
            </a:r>
            <a:endParaRPr lang="de-DE" dirty="0"/>
          </a:p>
        </p:txBody>
      </p:sp>
      <p:pic>
        <p:nvPicPr>
          <p:cNvPr id="5" name="Grafik 4">
            <a:extLst>
              <a:ext uri="{FF2B5EF4-FFF2-40B4-BE49-F238E27FC236}">
                <a16:creationId xmlns:a16="http://schemas.microsoft.com/office/drawing/2014/main" id="{3FA5CA6B-D727-4249-9792-5609AAB3FE6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21001" y="186200"/>
            <a:ext cx="2195208" cy="1132518"/>
          </a:xfrm>
          <a:prstGeom prst="rect">
            <a:avLst/>
          </a:prstGeom>
          <a:noFill/>
          <a:ln>
            <a:noFill/>
          </a:ln>
        </p:spPr>
      </p:pic>
      <p:sp>
        <p:nvSpPr>
          <p:cNvPr id="6" name="Rectangle 2">
            <a:extLst>
              <a:ext uri="{FF2B5EF4-FFF2-40B4-BE49-F238E27FC236}">
                <a16:creationId xmlns:a16="http://schemas.microsoft.com/office/drawing/2014/main" id="{A6ABB0FE-91C1-E26B-1B9E-2160391A93DC}"/>
              </a:ext>
            </a:extLst>
          </p:cNvPr>
          <p:cNvSpPr>
            <a:spLocks noChangeArrowheads="1"/>
          </p:cNvSpPr>
          <p:nvPr/>
        </p:nvSpPr>
        <p:spPr bwMode="auto">
          <a:xfrm>
            <a:off x="838200" y="1415828"/>
            <a:ext cx="164592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This material was developed as part of the Erasmus+ project </a:t>
            </a:r>
            <a:r>
              <a:rPr kumimoji="0" lang="en-GB" altLang="de-DE" sz="1600" b="1" i="0" u="none" strike="noStrike" cap="none" normalizeH="0" baseline="0" dirty="0">
                <a:ln>
                  <a:noFill/>
                </a:ln>
                <a:solidFill>
                  <a:schemeClr val="tx1"/>
                </a:solidFill>
                <a:effectLst/>
                <a:ea typeface="Calibri" panose="020F0502020204030204" pitchFamily="34" charset="0"/>
                <a:cs typeface="Calibri" panose="020F0502020204030204" pitchFamily="34" charset="0"/>
              </a:rPr>
              <a:t>Green Cool Schools GROW Europe</a:t>
            </a:r>
            <a:r>
              <a:rPr kumimoji="0" lang="en-GB"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a:t>
            </a:r>
            <a:endParaRPr kumimoji="0" lang="de-DE" altLang="de-DE"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hlinkClick r:id="rId3"/>
              </a:rPr>
              <a:t>https://www.greencoolschools.eu</a:t>
            </a:r>
            <a:endParaRPr kumimoji="0" lang="de-DE" altLang="de-DE"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600" b="1"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Authors</a:t>
            </a:r>
            <a:r>
              <a:rPr kumimoji="0" lang="de-DE" altLang="de-DE" sz="1600" b="1" i="0" u="none" strike="noStrike" cap="none" normalizeH="0" baseline="0" dirty="0">
                <a:ln>
                  <a:noFill/>
                </a:ln>
                <a:solidFill>
                  <a:schemeClr val="tx1"/>
                </a:solidFill>
                <a:effectLst/>
                <a:ea typeface="Calibri" panose="020F0502020204030204" pitchFamily="34" charset="0"/>
                <a:cs typeface="Calibri" panose="020F0502020204030204" pitchFamily="34" charset="0"/>
              </a:rPr>
              <a:t>:</a:t>
            </a:r>
            <a:r>
              <a:rPr kumimoji="0" lang="de-DE"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 </a:t>
            </a:r>
            <a:r>
              <a:rPr kumimoji="0" lang="de-AT"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Wibke Niels und Julia Schubert, Institut für Biologie Didaktik, Universität zu Köln</a:t>
            </a:r>
            <a:endParaRPr kumimoji="0" lang="de-DE" altLang="de-DE"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600" b="1"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Contributors</a:t>
            </a:r>
            <a:r>
              <a:rPr kumimoji="0" lang="de-DE" altLang="de-DE" sz="1600" b="1" i="0" u="none" strike="noStrike" cap="none" normalizeH="0" baseline="0" dirty="0">
                <a:ln>
                  <a:noFill/>
                </a:ln>
                <a:solidFill>
                  <a:schemeClr val="tx1"/>
                </a:solidFill>
                <a:effectLst/>
                <a:ea typeface="Calibri" panose="020F0502020204030204" pitchFamily="34" charset="0"/>
                <a:cs typeface="Calibri" panose="020F0502020204030204" pitchFamily="34" charset="0"/>
              </a:rPr>
              <a:t>:</a:t>
            </a:r>
            <a:r>
              <a:rPr kumimoji="0" lang="de-DE"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 </a:t>
            </a:r>
            <a:r>
              <a:rPr kumimoji="0" lang="de-AT"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Elena Schippel, Layout, Institut für Biologiedidaktik, Universität zu Köln</a:t>
            </a:r>
            <a:endParaRPr kumimoji="0" lang="de-DE" altLang="de-DE"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600" b="1"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Photo</a:t>
            </a:r>
            <a:r>
              <a:rPr kumimoji="0" lang="de-DE" altLang="de-DE" sz="1600" b="1" i="0" u="none" strike="noStrike" cap="none" normalizeH="0" baseline="0" dirty="0">
                <a:ln>
                  <a:noFill/>
                </a:ln>
                <a:solidFill>
                  <a:schemeClr val="tx1"/>
                </a:solidFill>
                <a:effectLst/>
                <a:ea typeface="Calibri" panose="020F0502020204030204" pitchFamily="34" charset="0"/>
                <a:cs typeface="Calibri" panose="020F0502020204030204" pitchFamily="34" charset="0"/>
              </a:rPr>
              <a:t> </a:t>
            </a:r>
            <a:r>
              <a:rPr kumimoji="0" lang="de-DE" altLang="de-DE" sz="1600" b="1"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credits</a:t>
            </a:r>
            <a:r>
              <a:rPr kumimoji="0" lang="de-DE" altLang="de-DE" sz="1600" b="1" i="0" u="none" strike="noStrike" cap="none" normalizeH="0" baseline="0" dirty="0">
                <a:ln>
                  <a:noFill/>
                </a:ln>
                <a:solidFill>
                  <a:schemeClr val="tx1"/>
                </a:solidFill>
                <a:effectLst/>
                <a:ea typeface="Calibri" panose="020F0502020204030204" pitchFamily="34" charset="0"/>
                <a:cs typeface="Calibri" panose="020F0502020204030204" pitchFamily="34" charset="0"/>
              </a:rPr>
              <a:t>:</a:t>
            </a:r>
            <a:r>
              <a:rPr kumimoji="0" lang="de-DE"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 </a:t>
            </a:r>
            <a:r>
              <a:rPr kumimoji="0" lang="de-AT"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Institut für Biologiedidaktik, Universität zu Köln</a:t>
            </a:r>
            <a:endParaRPr kumimoji="0" lang="de-DE" altLang="de-DE"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600" b="1" i="0" u="none" strike="noStrike" cap="none" normalizeH="0" baseline="0" dirty="0">
                <a:ln>
                  <a:noFill/>
                </a:ln>
                <a:solidFill>
                  <a:schemeClr val="tx1"/>
                </a:solidFill>
                <a:effectLst/>
                <a:ea typeface="Calibri" panose="020F0502020204030204" pitchFamily="34" charset="0"/>
                <a:cs typeface="Calibri" panose="020F0502020204030204" pitchFamily="34" charset="0"/>
              </a:rPr>
              <a:t>Additional </a:t>
            </a:r>
            <a:r>
              <a:rPr kumimoji="0" lang="de-DE" altLang="de-DE" sz="1600" b="1"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photo</a:t>
            </a:r>
            <a:r>
              <a:rPr kumimoji="0" lang="de-DE" altLang="de-DE" sz="1600" b="1" i="0" u="none" strike="noStrike" cap="none" normalizeH="0" baseline="0" dirty="0">
                <a:ln>
                  <a:noFill/>
                </a:ln>
                <a:solidFill>
                  <a:schemeClr val="tx1"/>
                </a:solidFill>
                <a:effectLst/>
                <a:ea typeface="Calibri" panose="020F0502020204030204" pitchFamily="34" charset="0"/>
                <a:cs typeface="Calibri" panose="020F0502020204030204" pitchFamily="34" charset="0"/>
              </a:rPr>
              <a:t> </a:t>
            </a:r>
            <a:r>
              <a:rPr kumimoji="0" lang="de-DE" altLang="de-DE" sz="1600" b="1"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credits</a:t>
            </a:r>
            <a:r>
              <a:rPr kumimoji="0" lang="de-DE" altLang="de-DE" sz="1600" b="1" i="0" u="none" strike="noStrike" cap="none" normalizeH="0" baseline="0" dirty="0">
                <a:ln>
                  <a:noFill/>
                </a:ln>
                <a:solidFill>
                  <a:schemeClr val="tx1"/>
                </a:solidFill>
                <a:effectLst/>
                <a:ea typeface="Calibri" panose="020F0502020204030204" pitchFamily="34" charset="0"/>
                <a:cs typeface="Calibri" panose="020F0502020204030204" pitchFamily="34" charset="0"/>
              </a:rPr>
              <a:t>:</a:t>
            </a:r>
            <a:r>
              <a:rPr kumimoji="0" lang="de-DE"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 Icons: </a:t>
            </a:r>
            <a:r>
              <a:rPr kumimoji="0" lang="de-DE" altLang="de-DE" sz="1600" b="0"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used</a:t>
            </a:r>
            <a:r>
              <a:rPr kumimoji="0" lang="de-DE"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 </a:t>
            </a:r>
            <a:r>
              <a:rPr kumimoji="0" lang="de-DE" altLang="de-DE" sz="1600" b="0"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from</a:t>
            </a:r>
            <a:r>
              <a:rPr kumimoji="0" lang="de-DE"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 Canva; Page 37: Quelle: Bundesamt für Kartographie und Geodäsie (BKG): Geoportal.de, </a:t>
            </a:r>
            <a:r>
              <a:rPr kumimoji="0" lang="de-DE" altLang="de-DE" sz="1600" b="0"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accessed</a:t>
            </a:r>
            <a:r>
              <a:rPr kumimoji="0" lang="de-DE"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 on 05.09.2026; Page 29-31 Screenshots: Quelle: Stadtentwässerungsbetriebe Köln, </a:t>
            </a:r>
            <a:r>
              <a:rPr kumimoji="0" lang="de-DE" altLang="de-DE" sz="1600" b="0"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StEB</a:t>
            </a:r>
            <a:r>
              <a:rPr kumimoji="0" lang="de-DE"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 Köln (https://www.youtube.com/watch?v=MJKhyUayY_U)</a:t>
            </a:r>
            <a:endParaRPr kumimoji="0" lang="de-DE" altLang="de-DE"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600" b="1" i="0" u="none" strike="noStrike" cap="none" normalizeH="0" baseline="0" dirty="0">
                <a:ln>
                  <a:noFill/>
                </a:ln>
                <a:solidFill>
                  <a:schemeClr val="tx1"/>
                </a:solidFill>
                <a:effectLst/>
                <a:ea typeface="Calibri" panose="020F0502020204030204" pitchFamily="34" charset="0"/>
                <a:cs typeface="Calibri" panose="020F0502020204030204" pitchFamily="34" charset="0"/>
              </a:rPr>
              <a:t>Not covered by the Creative Commons licence:</a:t>
            </a:r>
            <a:r>
              <a:rPr kumimoji="0" lang="en-GB"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 Icons: used from Canva; Page 37: Quelle: </a:t>
            </a:r>
            <a:r>
              <a:rPr kumimoji="0" lang="en-GB" altLang="de-DE" sz="1600" b="0"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Bundesamt</a:t>
            </a:r>
            <a:r>
              <a:rPr kumimoji="0" lang="en-GB"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 für </a:t>
            </a:r>
            <a:r>
              <a:rPr kumimoji="0" lang="en-GB" altLang="de-DE" sz="1600" b="0"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Kartographie</a:t>
            </a:r>
            <a:r>
              <a:rPr kumimoji="0" lang="en-GB"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 und </a:t>
            </a:r>
            <a:r>
              <a:rPr kumimoji="0" lang="en-GB" altLang="de-DE" sz="1600" b="0"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Geodäsie</a:t>
            </a:r>
            <a:r>
              <a:rPr kumimoji="0" lang="en-GB"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 (BKG): Geoportal.de, accessed on 05.09.2026; Page 29-31 Screenshots: Quelle: </a:t>
            </a:r>
            <a:r>
              <a:rPr kumimoji="0" lang="en-GB" altLang="de-DE" sz="1600" b="0" i="0" u="none" strike="noStrike" cap="none" normalizeH="0" baseline="0" dirty="0" err="1">
                <a:ln>
                  <a:noFill/>
                </a:ln>
                <a:solidFill>
                  <a:schemeClr val="tx1"/>
                </a:solidFill>
                <a:effectLst/>
                <a:ea typeface="Calibri" panose="020F0502020204030204" pitchFamily="34" charset="0"/>
                <a:cs typeface="Calibri" panose="020F0502020204030204" pitchFamily="34" charset="0"/>
              </a:rPr>
              <a:t>Stadtentwässerungsbetriebe</a:t>
            </a:r>
            <a:r>
              <a:rPr kumimoji="0" lang="en-GB" altLang="de-DE" sz="16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 Köln, StEB Köln (https://www.youtube.com/watch?v=MJKhyUayY_U)</a:t>
            </a:r>
            <a:endParaRPr kumimoji="0" lang="de-DE" altLang="de-DE"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600" b="0" i="0" u="none" strike="noStrike" cap="none" normalizeH="0" baseline="0" dirty="0">
              <a:ln>
                <a:noFill/>
              </a:ln>
              <a:solidFill>
                <a:schemeClr val="tx1"/>
              </a:solidFill>
              <a:effectLst/>
            </a:endParaRPr>
          </a:p>
        </p:txBody>
      </p:sp>
      <p:pic>
        <p:nvPicPr>
          <p:cNvPr id="1025" name="Grafik 2">
            <a:extLst>
              <a:ext uri="{FF2B5EF4-FFF2-40B4-BE49-F238E27FC236}">
                <a16:creationId xmlns:a16="http://schemas.microsoft.com/office/drawing/2014/main" id="{46E7B5AB-1B63-A34A-140B-7BB7FC90EC8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200" y="3956709"/>
            <a:ext cx="1457325" cy="5048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C28D0BC3-3FDE-043D-A73B-191BB7DF881D}"/>
              </a:ext>
            </a:extLst>
          </p:cNvPr>
          <p:cNvSpPr>
            <a:spLocks noChangeArrowheads="1"/>
          </p:cNvSpPr>
          <p:nvPr/>
        </p:nvSpPr>
        <p:spPr bwMode="auto">
          <a:xfrm>
            <a:off x="228600" y="38481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8" name="Textfeld 7">
            <a:extLst>
              <a:ext uri="{FF2B5EF4-FFF2-40B4-BE49-F238E27FC236}">
                <a16:creationId xmlns:a16="http://schemas.microsoft.com/office/drawing/2014/main" id="{F180B510-6D86-0138-2155-743882E91D5A}"/>
              </a:ext>
            </a:extLst>
          </p:cNvPr>
          <p:cNvSpPr txBox="1"/>
          <p:nvPr/>
        </p:nvSpPr>
        <p:spPr>
          <a:xfrm>
            <a:off x="838200" y="4758611"/>
            <a:ext cx="16459200" cy="3785652"/>
          </a:xfrm>
          <a:prstGeom prst="rect">
            <a:avLst/>
          </a:prstGeom>
          <a:noFill/>
        </p:spPr>
        <p:txBody>
          <a:bodyPr wrap="square" rtlCol="0">
            <a:spAutoFit/>
          </a:bodyPr>
          <a:lstStyle/>
          <a:p>
            <a:r>
              <a:rPr lang="en-GB" sz="1600" dirty="0"/>
              <a:t>Unless otherwise stated, this material is licensed under </a:t>
            </a:r>
            <a:r>
              <a:rPr lang="en-GB" sz="1600" b="1" dirty="0"/>
              <a:t>Creative Commons Attribution–</a:t>
            </a:r>
            <a:r>
              <a:rPr lang="en-GB" sz="1600" b="1" dirty="0" err="1"/>
              <a:t>NonCommercial</a:t>
            </a:r>
            <a:r>
              <a:rPr lang="en-GB" sz="1600" b="1" dirty="0"/>
              <a:t>–</a:t>
            </a:r>
            <a:r>
              <a:rPr lang="en-GB" sz="1600" b="1" dirty="0" err="1"/>
              <a:t>NoDerivatives</a:t>
            </a:r>
            <a:r>
              <a:rPr lang="en-GB" sz="1600" b="1" dirty="0"/>
              <a:t> 4.0 International (CC BY-NC-ND 4.0)</a:t>
            </a:r>
            <a:r>
              <a:rPr lang="en-GB" sz="1600" dirty="0"/>
              <a:t>.</a:t>
            </a:r>
            <a:endParaRPr lang="de-DE" sz="1600" dirty="0"/>
          </a:p>
          <a:p>
            <a:r>
              <a:rPr lang="en-GB" sz="1600" dirty="0"/>
              <a:t>This material may be reproduced and shared for non-commercial purposes, provided that it remains unchanged, the original authors and source are acknowledged, and a reference to the licence is included. The distribution of modified versions is not permitted under this licence.</a:t>
            </a:r>
            <a:endParaRPr lang="de-DE" sz="1600" dirty="0"/>
          </a:p>
          <a:p>
            <a:r>
              <a:rPr lang="en-GB" sz="1600" b="1" dirty="0"/>
              <a:t>Additional Permission for Educational Purposes</a:t>
            </a:r>
            <a:endParaRPr lang="de-DE" sz="1600" dirty="0"/>
          </a:p>
          <a:p>
            <a:r>
              <a:rPr lang="en-GB" sz="1600" dirty="0"/>
              <a:t>Teachers, schools and other educational institutions are permitted to adapt this material for non-commercial teaching and educational purposes and to share adapted versions within educational contexts, provided that the original authors and the Green Cool Schools project are acknowledged and any modifications are clearly indicated.</a:t>
            </a:r>
            <a:endParaRPr lang="de-DE" sz="1600" dirty="0"/>
          </a:p>
          <a:p>
            <a:r>
              <a:rPr lang="en-GB" sz="1600" dirty="0"/>
              <a:t>Adapted versions must not be presented as original materials of the Green Cool Schools project.</a:t>
            </a:r>
            <a:endParaRPr lang="de-DE" sz="1600" dirty="0"/>
          </a:p>
          <a:p>
            <a:r>
              <a:rPr lang="en-GB" sz="1600" dirty="0"/>
              <a:t>This additional permission applies exclusively to content for which the necessary usage rights are held.</a:t>
            </a:r>
            <a:endParaRPr lang="de-DE" sz="1600" dirty="0"/>
          </a:p>
          <a:p>
            <a:r>
              <a:rPr lang="en-GB" sz="1600" dirty="0"/>
              <a:t>Further information about the licence: </a:t>
            </a:r>
            <a:r>
              <a:rPr lang="en-GB" sz="1600" u="sng" dirty="0">
                <a:hlinkClick r:id="rId5"/>
              </a:rPr>
              <a:t>https://creativecommons.org/licenses/by-nc-nd/4.0/</a:t>
            </a:r>
            <a:endParaRPr lang="de-DE" sz="1600" dirty="0"/>
          </a:p>
          <a:p>
            <a:r>
              <a:rPr lang="en-GB" sz="1600" b="1" dirty="0"/>
              <a:t>Disclaimer</a:t>
            </a:r>
            <a:endParaRPr lang="de-DE" sz="1600" dirty="0"/>
          </a:p>
          <a:p>
            <a:r>
              <a:rPr lang="en-GB" sz="1600" dirty="0"/>
              <a:t>The content has been prepared with the greatest possible care. However, no guarantee is given as to its accuracy, completeness or currency. Liability is excluded to the extent permitted by law.</a:t>
            </a:r>
            <a:endParaRPr lang="de-DE" sz="1600" dirty="0"/>
          </a:p>
          <a:p>
            <a:r>
              <a:rPr lang="en-GB" sz="1600" b="1" dirty="0"/>
              <a:t>Suggested Citation</a:t>
            </a:r>
            <a:endParaRPr lang="de-DE" sz="1600" dirty="0"/>
          </a:p>
          <a:p>
            <a:r>
              <a:rPr lang="de-AT" sz="1600" dirty="0"/>
              <a:t>Niels, Wibke; Schubert, Julia (2025): (Re)Design Schulhof</a:t>
            </a:r>
            <a:r>
              <a:rPr lang="de-DE" sz="1600" dirty="0"/>
              <a:t>. </a:t>
            </a:r>
            <a:r>
              <a:rPr lang="en-GB" sz="1600" dirty="0"/>
              <a:t>Erasmus+ Green Cool Schools. Edited by </a:t>
            </a:r>
            <a:r>
              <a:rPr lang="en-GB" sz="1600" dirty="0" err="1"/>
              <a:t>Büro</a:t>
            </a:r>
            <a:r>
              <a:rPr lang="en-GB" sz="1600" dirty="0"/>
              <a:t> für </a:t>
            </a:r>
            <a:r>
              <a:rPr lang="en-GB" sz="1600" dirty="0" err="1"/>
              <a:t>nachhaltige</a:t>
            </a:r>
            <a:r>
              <a:rPr lang="en-GB" sz="1600" dirty="0"/>
              <a:t> </a:t>
            </a:r>
            <a:r>
              <a:rPr lang="en-GB" sz="1600" dirty="0" err="1"/>
              <a:t>Kompetenz</a:t>
            </a:r>
            <a:r>
              <a:rPr lang="en-GB" sz="1600" dirty="0"/>
              <a:t> B-NK GmbH; Institution2. Available online at: </a:t>
            </a:r>
            <a:r>
              <a:rPr lang="en-GB" sz="1600" u="sng" dirty="0">
                <a:hlinkClick r:id="rId3"/>
              </a:rPr>
              <a:t>https://www.greencoolschools.eu</a:t>
            </a:r>
            <a:endParaRPr lang="de-DE" sz="1600" dirty="0"/>
          </a:p>
          <a:p>
            <a:endParaRPr lang="de-DE" sz="1600" dirty="0"/>
          </a:p>
        </p:txBody>
      </p:sp>
      <p:pic>
        <p:nvPicPr>
          <p:cNvPr id="9" name="Grafik 8" descr="Ein Bild, das Screenshot, Schrift, Electric Blue (Farbe), Majorelle Blue enthält.&#10;&#10;KI-generierte Inhalte können fehlerhaft sein.">
            <a:extLst>
              <a:ext uri="{FF2B5EF4-FFF2-40B4-BE49-F238E27FC236}">
                <a16:creationId xmlns:a16="http://schemas.microsoft.com/office/drawing/2014/main" id="{0A7963EF-B75E-FAEC-A744-EBAD2E0535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0400" y="9452975"/>
            <a:ext cx="2181860" cy="485775"/>
          </a:xfrm>
          <a:prstGeom prst="rect">
            <a:avLst/>
          </a:prstGeom>
        </p:spPr>
      </p:pic>
      <p:sp>
        <p:nvSpPr>
          <p:cNvPr id="10" name="Textfeld 9">
            <a:extLst>
              <a:ext uri="{FF2B5EF4-FFF2-40B4-BE49-F238E27FC236}">
                <a16:creationId xmlns:a16="http://schemas.microsoft.com/office/drawing/2014/main" id="{971EFDBE-13EF-C557-38FE-694B04EF84AC}"/>
              </a:ext>
            </a:extLst>
          </p:cNvPr>
          <p:cNvSpPr txBox="1"/>
          <p:nvPr/>
        </p:nvSpPr>
        <p:spPr>
          <a:xfrm>
            <a:off x="5486400" y="9353975"/>
            <a:ext cx="10439400" cy="584775"/>
          </a:xfrm>
          <a:prstGeom prst="rect">
            <a:avLst/>
          </a:prstGeom>
          <a:noFill/>
        </p:spPr>
        <p:txBody>
          <a:bodyPr wrap="square" rtlCol="0">
            <a:spAutoFit/>
          </a:bodyPr>
          <a:lstStyle/>
          <a:p>
            <a:r>
              <a:rPr lang="en-GB" sz="1600" dirty="0"/>
              <a:t>Views and opinions expressed are however those of the author(s) only and do not necessarily reflect those of the European Union or </a:t>
            </a:r>
            <a:r>
              <a:rPr lang="en-GB" sz="1600" dirty="0" err="1"/>
              <a:t>OeAD</a:t>
            </a:r>
            <a:r>
              <a:rPr lang="en-GB" sz="1600" dirty="0"/>
              <a:t>-GmbH. Neither the European Union nor the granting authority can be held responsible for them.</a:t>
            </a:r>
            <a:endParaRPr lang="de-DE" sz="1600" dirty="0"/>
          </a:p>
        </p:txBody>
      </p:sp>
    </p:spTree>
    <p:extLst>
      <p:ext uri="{BB962C8B-B14F-4D97-AF65-F5344CB8AC3E}">
        <p14:creationId xmlns:p14="http://schemas.microsoft.com/office/powerpoint/2010/main" val="862990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69CF4F1CDDF4B4FB4DEB39B6CD9068D" ma:contentTypeVersion="13" ma:contentTypeDescription="Ein neues Dokument erstellen." ma:contentTypeScope="" ma:versionID="0ab577fa3d4fef063faeed4ae1b9aea3">
  <xsd:schema xmlns:xsd="http://www.w3.org/2001/XMLSchema" xmlns:xs="http://www.w3.org/2001/XMLSchema" xmlns:p="http://schemas.microsoft.com/office/2006/metadata/properties" xmlns:ns2="c85cdea2-13db-44d0-b335-dcf71ea26fd9" xmlns:ns3="7e80f649-a721-4f77-b7a8-dc53fb1d6cc8" targetNamespace="http://schemas.microsoft.com/office/2006/metadata/properties" ma:root="true" ma:fieldsID="457afb5da2bdfee46f77a7a9561be5bc" ns2:_="" ns3:_="">
    <xsd:import namespace="c85cdea2-13db-44d0-b335-dcf71ea26fd9"/>
    <xsd:import namespace="7e80f649-a721-4f77-b7a8-dc53fb1d6cc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5cdea2-13db-44d0-b335-dcf71ea26f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markierungen" ma:readOnly="false" ma:fieldId="{5cf76f15-5ced-4ddc-b409-7134ff3c332f}" ma:taxonomyMulti="true" ma:sspId="dee17d16-45c3-410e-820e-921bdb3697b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e80f649-a721-4f77-b7a8-dc53fb1d6cc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188bebc-1b09-4924-aa74-a01ca2228baa}" ma:internalName="TaxCatchAll" ma:showField="CatchAllData" ma:web="7e80f649-a721-4f77-b7a8-dc53fb1d6c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e80f649-a721-4f77-b7a8-dc53fb1d6cc8" xsi:nil="true"/>
    <lcf76f155ced4ddcb4097134ff3c332f xmlns="c85cdea2-13db-44d0-b335-dcf71ea26fd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C863058-8175-458C-A9C2-46E94648D1D3}"/>
</file>

<file path=customXml/itemProps2.xml><?xml version="1.0" encoding="utf-8"?>
<ds:datastoreItem xmlns:ds="http://schemas.openxmlformats.org/officeDocument/2006/customXml" ds:itemID="{DDB992A7-3CA1-41D7-AC41-C144E06908F6}"/>
</file>

<file path=customXml/itemProps3.xml><?xml version="1.0" encoding="utf-8"?>
<ds:datastoreItem xmlns:ds="http://schemas.openxmlformats.org/officeDocument/2006/customXml" ds:itemID="{EBE9EA70-6324-437A-BCAE-B3670CD2FD43}"/>
</file>

<file path=docProps/app.xml><?xml version="1.0" encoding="utf-8"?>
<Properties xmlns="http://schemas.openxmlformats.org/officeDocument/2006/extended-properties" xmlns:vt="http://schemas.openxmlformats.org/officeDocument/2006/docPropsVTypes">
  <TotalTime>0</TotalTime>
  <Words>1575</Words>
  <Application>Microsoft Office PowerPoint</Application>
  <PresentationFormat>Benutzerdefiniert</PresentationFormat>
  <Paragraphs>268</Paragraphs>
  <Slides>52</Slides>
  <Notes>0</Notes>
  <HiddenSlides>1</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52</vt:i4>
      </vt:variant>
    </vt:vector>
  </HeadingPairs>
  <TitlesOfParts>
    <vt:vector size="56" baseType="lpstr">
      <vt:lpstr>Arial</vt:lpstr>
      <vt:lpstr>Calibri</vt:lpstr>
      <vt:lpstr>Atkinson Hyperlegible Next</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Imprint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(Re)Design Schulhof</dc:title>
  <cp:lastModifiedBy>Sebastian Kentenich</cp:lastModifiedBy>
  <cp:revision>29</cp:revision>
  <dcterms:created xsi:type="dcterms:W3CDTF">2006-08-16T00:00:00Z</dcterms:created>
  <dcterms:modified xsi:type="dcterms:W3CDTF">2026-11-02T11:24:47Z</dcterms:modified>
  <dc:identifier>DAGkll-O07g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0x010100D69CF4F1CDDF4B4FB4DEB39B6CD9068D</vt:lpwstr>
  </property>
</Properties>
</file>